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41"/>
  </p:notesMasterIdLst>
  <p:sldIdLst>
    <p:sldId id="256" r:id="rId2"/>
    <p:sldId id="258" r:id="rId3"/>
    <p:sldId id="307" r:id="rId4"/>
    <p:sldId id="294" r:id="rId5"/>
    <p:sldId id="297" r:id="rId6"/>
    <p:sldId id="295" r:id="rId7"/>
    <p:sldId id="296" r:id="rId8"/>
    <p:sldId id="298" r:id="rId9"/>
    <p:sldId id="300" r:id="rId10"/>
    <p:sldId id="308" r:id="rId11"/>
    <p:sldId id="267" r:id="rId12"/>
    <p:sldId id="261" r:id="rId13"/>
    <p:sldId id="303" r:id="rId14"/>
    <p:sldId id="310" r:id="rId15"/>
    <p:sldId id="301" r:id="rId16"/>
    <p:sldId id="304" r:id="rId17"/>
    <p:sldId id="306" r:id="rId18"/>
    <p:sldId id="302" r:id="rId19"/>
    <p:sldId id="305" r:id="rId20"/>
    <p:sldId id="309" r:id="rId21"/>
    <p:sldId id="275" r:id="rId22"/>
    <p:sldId id="273" r:id="rId23"/>
    <p:sldId id="277" r:id="rId24"/>
    <p:sldId id="278" r:id="rId25"/>
    <p:sldId id="280" r:id="rId26"/>
    <p:sldId id="282" r:id="rId27"/>
    <p:sldId id="281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72" r:id="rId40"/>
  </p:sldIdLst>
  <p:sldSz cx="11839575" cy="6659563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Impact" panose="020B0806030902050204" pitchFamily="34" charset="0"/>
      <p:regular r:id="rId46"/>
    </p:embeddedFont>
    <p:embeddedFont>
      <p:font typeface="나눔고딕 ExtraBold" panose="020D0904000000000000" pitchFamily="50" charset="-127"/>
      <p:bold r:id="rId47"/>
    </p:embeddedFont>
    <p:embeddedFont>
      <p:font typeface="나눔바른고딕" panose="020B0603020101020101" pitchFamily="50" charset="-127"/>
      <p:regular r:id="rId48"/>
      <p:bold r:id="rId49"/>
    </p:embeddedFont>
    <p:embeddedFont>
      <p:font typeface="나눔스퀘어" panose="020B0600000101010101" pitchFamily="50" charset="-127"/>
      <p:regular r:id="rId50"/>
    </p:embeddedFont>
    <p:embeddedFont>
      <p:font typeface="나눔스퀘어 Bold" panose="020B0600000101010101" pitchFamily="50" charset="-127"/>
      <p:bold r:id="rId51"/>
    </p:embeddedFont>
    <p:embeddedFont>
      <p:font typeface="나눔스퀘어라운드 Bold" panose="020B0600000101010101" pitchFamily="50" charset="-127"/>
      <p:bold r:id="rId52"/>
    </p:embeddedFont>
    <p:embeddedFont>
      <p:font typeface="나눔스퀘어라운드 Regular" panose="020B0600000101010101" pitchFamily="50" charset="-127"/>
      <p:regular r:id="rId53"/>
    </p:embeddedFont>
    <p:embeddedFont>
      <p:font typeface="맑은 고딕" panose="020B0503020000020004" pitchFamily="50" charset="-127"/>
      <p:regular r:id="rId54"/>
      <p:bold r:id="rId55"/>
    </p:embeddedFont>
    <p:embeddedFont>
      <p:font typeface="조선일보명조" panose="02030304000000000000" pitchFamily="18" charset="-127"/>
      <p:regular r:id="rId5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53" userDrawn="1">
          <p15:clr>
            <a:srgbClr val="A4A3A4"/>
          </p15:clr>
        </p15:guide>
        <p15:guide id="2" pos="3358" userDrawn="1">
          <p15:clr>
            <a:srgbClr val="A4A3A4"/>
          </p15:clr>
        </p15:guide>
        <p15:guide id="3" orient="horz" pos="3504" userDrawn="1">
          <p15:clr>
            <a:srgbClr val="A4A3A4"/>
          </p15:clr>
        </p15:guide>
        <p15:guide id="4" pos="3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63"/>
    <a:srgbClr val="FEBA76"/>
    <a:srgbClr val="FEAA12"/>
    <a:srgbClr val="FEBA40"/>
    <a:srgbClr val="FEC662"/>
    <a:srgbClr val="FED282"/>
    <a:srgbClr val="FED894"/>
    <a:srgbClr val="FEDFA8"/>
    <a:srgbClr val="366272"/>
    <a:srgbClr val="3F73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75" autoAdjust="0"/>
    <p:restoredTop sz="96287" autoAdjust="0"/>
  </p:normalViewPr>
  <p:slideViewPr>
    <p:cSldViewPr snapToGrid="0">
      <p:cViewPr varScale="1">
        <p:scale>
          <a:sx n="64" d="100"/>
          <a:sy n="64" d="100"/>
        </p:scale>
        <p:origin x="676" y="52"/>
      </p:cViewPr>
      <p:guideLst>
        <p:guide orient="horz" pos="1553"/>
        <p:guide pos="3358"/>
        <p:guide orient="horz" pos="3504"/>
        <p:guide pos="31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2D12C1-0039-40C5-85B1-2C321E0608D8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FEEF7B-50E0-4CD3-A7A9-25B9EB8B7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923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EEF7B-50E0-4CD3-A7A9-25B9EB8B765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485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EEF7B-50E0-4CD3-A7A9-25B9EB8B765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311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EEF7B-50E0-4CD3-A7A9-25B9EB8B765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306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EEF7B-50E0-4CD3-A7A9-25B9EB8B765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226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EEF7B-50E0-4CD3-A7A9-25B9EB8B765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567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EEF7B-50E0-4CD3-A7A9-25B9EB8B765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706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EEF7B-50E0-4CD3-A7A9-25B9EB8B765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704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EEF7B-50E0-4CD3-A7A9-25B9EB8B765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0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EEF7B-50E0-4CD3-A7A9-25B9EB8B765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2553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EEF7B-50E0-4CD3-A7A9-25B9EB8B765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464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EEF7B-50E0-4CD3-A7A9-25B9EB8B765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703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EEF7B-50E0-4CD3-A7A9-25B9EB8B765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1232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EEF7B-50E0-4CD3-A7A9-25B9EB8B765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4424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EEF7B-50E0-4CD3-A7A9-25B9EB8B765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7726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EEF7B-50E0-4CD3-A7A9-25B9EB8B765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3145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EEF7B-50E0-4CD3-A7A9-25B9EB8B765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2956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EEF7B-50E0-4CD3-A7A9-25B9EB8B765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6766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EEF7B-50E0-4CD3-A7A9-25B9EB8B765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4927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EEF7B-50E0-4CD3-A7A9-25B9EB8B765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9462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EEF7B-50E0-4CD3-A7A9-25B9EB8B765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0678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EEF7B-50E0-4CD3-A7A9-25B9EB8B765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4518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EEF7B-50E0-4CD3-A7A9-25B9EB8B765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149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EEF7B-50E0-4CD3-A7A9-25B9EB8B765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2612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EEF7B-50E0-4CD3-A7A9-25B9EB8B765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5876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EEF7B-50E0-4CD3-A7A9-25B9EB8B765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1035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EEF7B-50E0-4CD3-A7A9-25B9EB8B765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4607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EEF7B-50E0-4CD3-A7A9-25B9EB8B765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092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EEF7B-50E0-4CD3-A7A9-25B9EB8B765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9097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EEF7B-50E0-4CD3-A7A9-25B9EB8B765A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4463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EEF7B-50E0-4CD3-A7A9-25B9EB8B765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830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EEF7B-50E0-4CD3-A7A9-25B9EB8B765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639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EEF7B-50E0-4CD3-A7A9-25B9EB8B765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42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EEF7B-50E0-4CD3-A7A9-25B9EB8B765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687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EEF7B-50E0-4CD3-A7A9-25B9EB8B765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601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EEF7B-50E0-4CD3-A7A9-25B9EB8B765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689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EEF7B-50E0-4CD3-A7A9-25B9EB8B765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751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EEF7B-50E0-4CD3-A7A9-25B9EB8B765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468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9947" y="1089887"/>
            <a:ext cx="8879681" cy="2318515"/>
          </a:xfrm>
        </p:spPr>
        <p:txBody>
          <a:bodyPr anchor="b"/>
          <a:lstStyle>
            <a:lvl1pPr algn="ctr">
              <a:defRPr sz="58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9947" y="3497813"/>
            <a:ext cx="8879681" cy="1607852"/>
          </a:xfrm>
        </p:spPr>
        <p:txBody>
          <a:bodyPr/>
          <a:lstStyle>
            <a:lvl1pPr marL="0" indent="0" algn="ctr">
              <a:buNone/>
              <a:defRPr sz="2331"/>
            </a:lvl1pPr>
            <a:lvl2pPr marL="443987" indent="0" algn="ctr">
              <a:buNone/>
              <a:defRPr sz="1942"/>
            </a:lvl2pPr>
            <a:lvl3pPr marL="887974" indent="0" algn="ctr">
              <a:buNone/>
              <a:defRPr sz="1748"/>
            </a:lvl3pPr>
            <a:lvl4pPr marL="1331961" indent="0" algn="ctr">
              <a:buNone/>
              <a:defRPr sz="1554"/>
            </a:lvl4pPr>
            <a:lvl5pPr marL="1775948" indent="0" algn="ctr">
              <a:buNone/>
              <a:defRPr sz="1554"/>
            </a:lvl5pPr>
            <a:lvl6pPr marL="2219935" indent="0" algn="ctr">
              <a:buNone/>
              <a:defRPr sz="1554"/>
            </a:lvl6pPr>
            <a:lvl7pPr marL="2663922" indent="0" algn="ctr">
              <a:buNone/>
              <a:defRPr sz="1554"/>
            </a:lvl7pPr>
            <a:lvl8pPr marL="3107908" indent="0" algn="ctr">
              <a:buNone/>
              <a:defRPr sz="1554"/>
            </a:lvl8pPr>
            <a:lvl9pPr marL="3551895" indent="0" algn="ctr">
              <a:buNone/>
              <a:defRPr sz="1554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A8E5E-BC82-4931-B284-0D6A55D2378C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31217-71C0-4B78-9C13-C06BB85F4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14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A8E5E-BC82-4931-B284-0D6A55D2378C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31217-71C0-4B78-9C13-C06BB85F4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293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72696" y="354560"/>
            <a:ext cx="2552908" cy="56436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3971" y="354560"/>
            <a:ext cx="7510730" cy="56436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A8E5E-BC82-4931-B284-0D6A55D2378C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31217-71C0-4B78-9C13-C06BB85F4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995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A8E5E-BC82-4931-B284-0D6A55D2378C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31217-71C0-4B78-9C13-C06BB85F4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280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805" y="1660267"/>
            <a:ext cx="10211633" cy="2770193"/>
          </a:xfrm>
        </p:spPr>
        <p:txBody>
          <a:bodyPr anchor="b"/>
          <a:lstStyle>
            <a:lvl1pPr>
              <a:defRPr sz="58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7805" y="4456667"/>
            <a:ext cx="10211633" cy="1456779"/>
          </a:xfrm>
        </p:spPr>
        <p:txBody>
          <a:bodyPr/>
          <a:lstStyle>
            <a:lvl1pPr marL="0" indent="0">
              <a:buNone/>
              <a:defRPr sz="2331">
                <a:solidFill>
                  <a:schemeClr val="tx1">
                    <a:tint val="75000"/>
                  </a:schemeClr>
                </a:solidFill>
              </a:defRPr>
            </a:lvl1pPr>
            <a:lvl2pPr marL="443987" indent="0">
              <a:buNone/>
              <a:defRPr sz="1942">
                <a:solidFill>
                  <a:schemeClr val="tx1">
                    <a:tint val="75000"/>
                  </a:schemeClr>
                </a:solidFill>
              </a:defRPr>
            </a:lvl2pPr>
            <a:lvl3pPr marL="887974" indent="0">
              <a:buNone/>
              <a:defRPr sz="1748">
                <a:solidFill>
                  <a:schemeClr val="tx1">
                    <a:tint val="75000"/>
                  </a:schemeClr>
                </a:solidFill>
              </a:defRPr>
            </a:lvl3pPr>
            <a:lvl4pPr marL="1331961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4pPr>
            <a:lvl5pPr marL="1775948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5pPr>
            <a:lvl6pPr marL="2219935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6pPr>
            <a:lvl7pPr marL="2663922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7pPr>
            <a:lvl8pPr marL="3107908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8pPr>
            <a:lvl9pPr marL="3551895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A8E5E-BC82-4931-B284-0D6A55D2378C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31217-71C0-4B78-9C13-C06BB85F4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127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3971" y="1772800"/>
            <a:ext cx="5031819" cy="422543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3785" y="1772800"/>
            <a:ext cx="5031819" cy="422543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A8E5E-BC82-4931-B284-0D6A55D2378C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31217-71C0-4B78-9C13-C06BB85F4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319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513" y="354560"/>
            <a:ext cx="10211633" cy="128720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5513" y="1632518"/>
            <a:ext cx="5008695" cy="800072"/>
          </a:xfrm>
        </p:spPr>
        <p:txBody>
          <a:bodyPr anchor="b"/>
          <a:lstStyle>
            <a:lvl1pPr marL="0" indent="0">
              <a:buNone/>
              <a:defRPr sz="2331" b="1"/>
            </a:lvl1pPr>
            <a:lvl2pPr marL="443987" indent="0">
              <a:buNone/>
              <a:defRPr sz="1942" b="1"/>
            </a:lvl2pPr>
            <a:lvl3pPr marL="887974" indent="0">
              <a:buNone/>
              <a:defRPr sz="1748" b="1"/>
            </a:lvl3pPr>
            <a:lvl4pPr marL="1331961" indent="0">
              <a:buNone/>
              <a:defRPr sz="1554" b="1"/>
            </a:lvl4pPr>
            <a:lvl5pPr marL="1775948" indent="0">
              <a:buNone/>
              <a:defRPr sz="1554" b="1"/>
            </a:lvl5pPr>
            <a:lvl6pPr marL="2219935" indent="0">
              <a:buNone/>
              <a:defRPr sz="1554" b="1"/>
            </a:lvl6pPr>
            <a:lvl7pPr marL="2663922" indent="0">
              <a:buNone/>
              <a:defRPr sz="1554" b="1"/>
            </a:lvl7pPr>
            <a:lvl8pPr marL="3107908" indent="0">
              <a:buNone/>
              <a:defRPr sz="1554" b="1"/>
            </a:lvl8pPr>
            <a:lvl9pPr marL="3551895" indent="0">
              <a:buNone/>
              <a:defRPr sz="155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5513" y="2432590"/>
            <a:ext cx="5008695" cy="357797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3785" y="1632518"/>
            <a:ext cx="5033361" cy="800072"/>
          </a:xfrm>
        </p:spPr>
        <p:txBody>
          <a:bodyPr anchor="b"/>
          <a:lstStyle>
            <a:lvl1pPr marL="0" indent="0">
              <a:buNone/>
              <a:defRPr sz="2331" b="1"/>
            </a:lvl1pPr>
            <a:lvl2pPr marL="443987" indent="0">
              <a:buNone/>
              <a:defRPr sz="1942" b="1"/>
            </a:lvl2pPr>
            <a:lvl3pPr marL="887974" indent="0">
              <a:buNone/>
              <a:defRPr sz="1748" b="1"/>
            </a:lvl3pPr>
            <a:lvl4pPr marL="1331961" indent="0">
              <a:buNone/>
              <a:defRPr sz="1554" b="1"/>
            </a:lvl4pPr>
            <a:lvl5pPr marL="1775948" indent="0">
              <a:buNone/>
              <a:defRPr sz="1554" b="1"/>
            </a:lvl5pPr>
            <a:lvl6pPr marL="2219935" indent="0">
              <a:buNone/>
              <a:defRPr sz="1554" b="1"/>
            </a:lvl6pPr>
            <a:lvl7pPr marL="2663922" indent="0">
              <a:buNone/>
              <a:defRPr sz="1554" b="1"/>
            </a:lvl7pPr>
            <a:lvl8pPr marL="3107908" indent="0">
              <a:buNone/>
              <a:defRPr sz="1554" b="1"/>
            </a:lvl8pPr>
            <a:lvl9pPr marL="3551895" indent="0">
              <a:buNone/>
              <a:defRPr sz="155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3785" y="2432590"/>
            <a:ext cx="5033361" cy="357797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A8E5E-BC82-4931-B284-0D6A55D2378C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31217-71C0-4B78-9C13-C06BB85F4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033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A8E5E-BC82-4931-B284-0D6A55D2378C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31217-71C0-4B78-9C13-C06BB85F4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046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A8E5E-BC82-4931-B284-0D6A55D2378C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31217-71C0-4B78-9C13-C06BB85F4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399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513" y="443971"/>
            <a:ext cx="3818571" cy="1553898"/>
          </a:xfrm>
        </p:spPr>
        <p:txBody>
          <a:bodyPr anchor="b"/>
          <a:lstStyle>
            <a:lvl1pPr>
              <a:defRPr sz="310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3361" y="958854"/>
            <a:ext cx="5993785" cy="4732606"/>
          </a:xfrm>
        </p:spPr>
        <p:txBody>
          <a:bodyPr/>
          <a:lstStyle>
            <a:lvl1pPr>
              <a:defRPr sz="3108"/>
            </a:lvl1pPr>
            <a:lvl2pPr>
              <a:defRPr sz="2719"/>
            </a:lvl2pPr>
            <a:lvl3pPr>
              <a:defRPr sz="2331"/>
            </a:lvl3pPr>
            <a:lvl4pPr>
              <a:defRPr sz="1942"/>
            </a:lvl4pPr>
            <a:lvl5pPr>
              <a:defRPr sz="1942"/>
            </a:lvl5pPr>
            <a:lvl6pPr>
              <a:defRPr sz="1942"/>
            </a:lvl6pPr>
            <a:lvl7pPr>
              <a:defRPr sz="1942"/>
            </a:lvl7pPr>
            <a:lvl8pPr>
              <a:defRPr sz="1942"/>
            </a:lvl8pPr>
            <a:lvl9pPr>
              <a:defRPr sz="194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5513" y="1997869"/>
            <a:ext cx="3818571" cy="3701299"/>
          </a:xfrm>
        </p:spPr>
        <p:txBody>
          <a:bodyPr/>
          <a:lstStyle>
            <a:lvl1pPr marL="0" indent="0">
              <a:buNone/>
              <a:defRPr sz="1554"/>
            </a:lvl1pPr>
            <a:lvl2pPr marL="443987" indent="0">
              <a:buNone/>
              <a:defRPr sz="1360"/>
            </a:lvl2pPr>
            <a:lvl3pPr marL="887974" indent="0">
              <a:buNone/>
              <a:defRPr sz="1165"/>
            </a:lvl3pPr>
            <a:lvl4pPr marL="1331961" indent="0">
              <a:buNone/>
              <a:defRPr sz="971"/>
            </a:lvl4pPr>
            <a:lvl5pPr marL="1775948" indent="0">
              <a:buNone/>
              <a:defRPr sz="971"/>
            </a:lvl5pPr>
            <a:lvl6pPr marL="2219935" indent="0">
              <a:buNone/>
              <a:defRPr sz="971"/>
            </a:lvl6pPr>
            <a:lvl7pPr marL="2663922" indent="0">
              <a:buNone/>
              <a:defRPr sz="971"/>
            </a:lvl7pPr>
            <a:lvl8pPr marL="3107908" indent="0">
              <a:buNone/>
              <a:defRPr sz="971"/>
            </a:lvl8pPr>
            <a:lvl9pPr marL="3551895" indent="0">
              <a:buNone/>
              <a:defRPr sz="97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A8E5E-BC82-4931-B284-0D6A55D2378C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31217-71C0-4B78-9C13-C06BB85F4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143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513" y="443971"/>
            <a:ext cx="3818571" cy="1553898"/>
          </a:xfrm>
        </p:spPr>
        <p:txBody>
          <a:bodyPr anchor="b"/>
          <a:lstStyle>
            <a:lvl1pPr>
              <a:defRPr sz="310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33361" y="958854"/>
            <a:ext cx="5993785" cy="4732606"/>
          </a:xfrm>
        </p:spPr>
        <p:txBody>
          <a:bodyPr anchor="t"/>
          <a:lstStyle>
            <a:lvl1pPr marL="0" indent="0">
              <a:buNone/>
              <a:defRPr sz="3108"/>
            </a:lvl1pPr>
            <a:lvl2pPr marL="443987" indent="0">
              <a:buNone/>
              <a:defRPr sz="2719"/>
            </a:lvl2pPr>
            <a:lvl3pPr marL="887974" indent="0">
              <a:buNone/>
              <a:defRPr sz="2331"/>
            </a:lvl3pPr>
            <a:lvl4pPr marL="1331961" indent="0">
              <a:buNone/>
              <a:defRPr sz="1942"/>
            </a:lvl4pPr>
            <a:lvl5pPr marL="1775948" indent="0">
              <a:buNone/>
              <a:defRPr sz="1942"/>
            </a:lvl5pPr>
            <a:lvl6pPr marL="2219935" indent="0">
              <a:buNone/>
              <a:defRPr sz="1942"/>
            </a:lvl6pPr>
            <a:lvl7pPr marL="2663922" indent="0">
              <a:buNone/>
              <a:defRPr sz="1942"/>
            </a:lvl7pPr>
            <a:lvl8pPr marL="3107908" indent="0">
              <a:buNone/>
              <a:defRPr sz="1942"/>
            </a:lvl8pPr>
            <a:lvl9pPr marL="3551895" indent="0">
              <a:buNone/>
              <a:defRPr sz="1942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5513" y="1997869"/>
            <a:ext cx="3818571" cy="3701299"/>
          </a:xfrm>
        </p:spPr>
        <p:txBody>
          <a:bodyPr/>
          <a:lstStyle>
            <a:lvl1pPr marL="0" indent="0">
              <a:buNone/>
              <a:defRPr sz="1554"/>
            </a:lvl1pPr>
            <a:lvl2pPr marL="443987" indent="0">
              <a:buNone/>
              <a:defRPr sz="1360"/>
            </a:lvl2pPr>
            <a:lvl3pPr marL="887974" indent="0">
              <a:buNone/>
              <a:defRPr sz="1165"/>
            </a:lvl3pPr>
            <a:lvl4pPr marL="1331961" indent="0">
              <a:buNone/>
              <a:defRPr sz="971"/>
            </a:lvl4pPr>
            <a:lvl5pPr marL="1775948" indent="0">
              <a:buNone/>
              <a:defRPr sz="971"/>
            </a:lvl5pPr>
            <a:lvl6pPr marL="2219935" indent="0">
              <a:buNone/>
              <a:defRPr sz="971"/>
            </a:lvl6pPr>
            <a:lvl7pPr marL="2663922" indent="0">
              <a:buNone/>
              <a:defRPr sz="971"/>
            </a:lvl7pPr>
            <a:lvl8pPr marL="3107908" indent="0">
              <a:buNone/>
              <a:defRPr sz="971"/>
            </a:lvl8pPr>
            <a:lvl9pPr marL="3551895" indent="0">
              <a:buNone/>
              <a:defRPr sz="97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A8E5E-BC82-4931-B284-0D6A55D2378C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31217-71C0-4B78-9C13-C06BB85F4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194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3971" y="354560"/>
            <a:ext cx="10211633" cy="1287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3971" y="1772800"/>
            <a:ext cx="10211633" cy="4225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3971" y="6172429"/>
            <a:ext cx="2663904" cy="354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5">
                <a:solidFill>
                  <a:schemeClr val="tx1">
                    <a:tint val="75000"/>
                  </a:schemeClr>
                </a:solidFill>
                <a:latin typeface="나눔스퀘어라운드 Regular" panose="020B0600000101010101" pitchFamily="50" charset="-127"/>
              </a:defRPr>
            </a:lvl1pPr>
          </a:lstStyle>
          <a:p>
            <a:fld id="{056A8E5E-BC82-4931-B284-0D6A55D2378C}" type="datetimeFigureOut">
              <a:rPr lang="ko-KR" altLang="en-US" smtClean="0"/>
              <a:pPr/>
              <a:t>2019-11-01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21859" y="6172429"/>
            <a:ext cx="3995857" cy="354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5">
                <a:solidFill>
                  <a:schemeClr val="tx1">
                    <a:tint val="75000"/>
                  </a:schemeClr>
                </a:solidFill>
                <a:latin typeface="나눔스퀘어라운드 Regular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61700" y="6172429"/>
            <a:ext cx="2663904" cy="354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5">
                <a:solidFill>
                  <a:schemeClr val="tx1">
                    <a:tint val="75000"/>
                  </a:schemeClr>
                </a:solidFill>
                <a:latin typeface="나눔스퀘어라운드 Regular" panose="020B0600000101010101" pitchFamily="50" charset="-127"/>
              </a:defRPr>
            </a:lvl1pPr>
          </a:lstStyle>
          <a:p>
            <a:fld id="{0E631217-71C0-4B78-9C13-C06BB85F4EB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3925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887974" rtl="0" eaLnBrk="1" latinLnBrk="1" hangingPunct="1">
        <a:lnSpc>
          <a:spcPct val="90000"/>
        </a:lnSpc>
        <a:spcBef>
          <a:spcPct val="0"/>
        </a:spcBef>
        <a:buNone/>
        <a:defRPr sz="4273" kern="1200">
          <a:solidFill>
            <a:schemeClr val="tx1"/>
          </a:solidFill>
          <a:latin typeface="나눔스퀘어라운드 Regular" panose="020B0600000101010101" pitchFamily="50" charset="-127"/>
          <a:ea typeface="+mj-ea"/>
          <a:cs typeface="+mj-cs"/>
        </a:defRPr>
      </a:lvl1pPr>
    </p:titleStyle>
    <p:bodyStyle>
      <a:lvl1pPr marL="221993" indent="-221993" algn="l" defTabSz="887974" rtl="0" eaLnBrk="1" latinLnBrk="1" hangingPunct="1">
        <a:lnSpc>
          <a:spcPct val="90000"/>
        </a:lnSpc>
        <a:spcBef>
          <a:spcPts val="971"/>
        </a:spcBef>
        <a:buFont typeface="Arial" panose="020B0604020202020204" pitchFamily="34" charset="0"/>
        <a:buChar char="•"/>
        <a:defRPr sz="2719" kern="1200">
          <a:solidFill>
            <a:schemeClr val="tx1"/>
          </a:solidFill>
          <a:latin typeface="나눔스퀘어라운드 Regular" panose="020B0600000101010101" pitchFamily="50" charset="-127"/>
          <a:ea typeface="+mn-ea"/>
          <a:cs typeface="+mn-cs"/>
        </a:defRPr>
      </a:lvl1pPr>
      <a:lvl2pPr marL="665980" indent="-221993" algn="l" defTabSz="887974" rtl="0" eaLnBrk="1" latinLnBrk="1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2331" kern="1200">
          <a:solidFill>
            <a:schemeClr val="tx1"/>
          </a:solidFill>
          <a:latin typeface="나눔스퀘어라운드 Regular" panose="020B0600000101010101" pitchFamily="50" charset="-127"/>
          <a:ea typeface="+mn-ea"/>
          <a:cs typeface="+mn-cs"/>
        </a:defRPr>
      </a:lvl2pPr>
      <a:lvl3pPr marL="1109967" indent="-221993" algn="l" defTabSz="887974" rtl="0" eaLnBrk="1" latinLnBrk="1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942" kern="1200">
          <a:solidFill>
            <a:schemeClr val="tx1"/>
          </a:solidFill>
          <a:latin typeface="나눔스퀘어라운드 Regular" panose="020B0600000101010101" pitchFamily="50" charset="-127"/>
          <a:ea typeface="+mn-ea"/>
          <a:cs typeface="+mn-cs"/>
        </a:defRPr>
      </a:lvl3pPr>
      <a:lvl4pPr marL="1553954" indent="-221993" algn="l" defTabSz="887974" rtl="0" eaLnBrk="1" latinLnBrk="1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48" kern="1200">
          <a:solidFill>
            <a:schemeClr val="tx1"/>
          </a:solidFill>
          <a:latin typeface="나눔스퀘어라운드 Regular" panose="020B0600000101010101" pitchFamily="50" charset="-127"/>
          <a:ea typeface="+mn-ea"/>
          <a:cs typeface="+mn-cs"/>
        </a:defRPr>
      </a:lvl4pPr>
      <a:lvl5pPr marL="1997941" indent="-221993" algn="l" defTabSz="887974" rtl="0" eaLnBrk="1" latinLnBrk="1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48" kern="1200">
          <a:solidFill>
            <a:schemeClr val="tx1"/>
          </a:solidFill>
          <a:latin typeface="나눔스퀘어라운드 Regular" panose="020B0600000101010101" pitchFamily="50" charset="-127"/>
          <a:ea typeface="+mn-ea"/>
          <a:cs typeface="+mn-cs"/>
        </a:defRPr>
      </a:lvl5pPr>
      <a:lvl6pPr marL="2441928" indent="-221993" algn="l" defTabSz="887974" rtl="0" eaLnBrk="1" latinLnBrk="1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48" kern="1200">
          <a:solidFill>
            <a:schemeClr val="tx1"/>
          </a:solidFill>
          <a:latin typeface="+mn-lt"/>
          <a:ea typeface="+mn-ea"/>
          <a:cs typeface="+mn-cs"/>
        </a:defRPr>
      </a:lvl6pPr>
      <a:lvl7pPr marL="2885915" indent="-221993" algn="l" defTabSz="887974" rtl="0" eaLnBrk="1" latinLnBrk="1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48" kern="1200">
          <a:solidFill>
            <a:schemeClr val="tx1"/>
          </a:solidFill>
          <a:latin typeface="+mn-lt"/>
          <a:ea typeface="+mn-ea"/>
          <a:cs typeface="+mn-cs"/>
        </a:defRPr>
      </a:lvl7pPr>
      <a:lvl8pPr marL="3329902" indent="-221993" algn="l" defTabSz="887974" rtl="0" eaLnBrk="1" latinLnBrk="1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48" kern="1200">
          <a:solidFill>
            <a:schemeClr val="tx1"/>
          </a:solidFill>
          <a:latin typeface="+mn-lt"/>
          <a:ea typeface="+mn-ea"/>
          <a:cs typeface="+mn-cs"/>
        </a:defRPr>
      </a:lvl8pPr>
      <a:lvl9pPr marL="3773889" indent="-221993" algn="l" defTabSz="887974" rtl="0" eaLnBrk="1" latinLnBrk="1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4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87974" rtl="0" eaLnBrk="1" latinLnBrk="1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1pPr>
      <a:lvl2pPr marL="443987" algn="l" defTabSz="887974" rtl="0" eaLnBrk="1" latinLnBrk="1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2pPr>
      <a:lvl3pPr marL="887974" algn="l" defTabSz="887974" rtl="0" eaLnBrk="1" latinLnBrk="1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3pPr>
      <a:lvl4pPr marL="1331961" algn="l" defTabSz="887974" rtl="0" eaLnBrk="1" latinLnBrk="1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4pPr>
      <a:lvl5pPr marL="1775948" algn="l" defTabSz="887974" rtl="0" eaLnBrk="1" latinLnBrk="1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5pPr>
      <a:lvl6pPr marL="2219935" algn="l" defTabSz="887974" rtl="0" eaLnBrk="1" latinLnBrk="1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6pPr>
      <a:lvl7pPr marL="2663922" algn="l" defTabSz="887974" rtl="0" eaLnBrk="1" latinLnBrk="1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7pPr>
      <a:lvl8pPr marL="3107908" algn="l" defTabSz="887974" rtl="0" eaLnBrk="1" latinLnBrk="1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8pPr>
      <a:lvl9pPr marL="3551895" algn="l" defTabSz="887974" rtl="0" eaLnBrk="1" latinLnBrk="1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ig data analysis 이미지 검색결과&quot;">
            <a:extLst>
              <a:ext uri="{FF2B5EF4-FFF2-40B4-BE49-F238E27FC236}">
                <a16:creationId xmlns:a16="http://schemas.microsoft.com/office/drawing/2014/main" id="{577CEF25-034D-467E-83A0-9952A52FC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14102"/>
            <a:ext cx="11839575" cy="665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0" y="-1"/>
            <a:ext cx="11839575" cy="6659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92217" y="1576158"/>
            <a:ext cx="654081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HY헤드라인M" panose="02030600000101010101" pitchFamily="18" charset="-127"/>
              </a:rPr>
              <a:t>Gamebot</a:t>
            </a:r>
            <a:endParaRPr lang="en-US" altLang="ko-KR" sz="8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HY헤드라인M" panose="02030600000101010101" pitchFamily="18" charset="-127"/>
            </a:endParaRPr>
          </a:p>
          <a:p>
            <a:pPr algn="r"/>
            <a:r>
              <a:rPr lang="en-US" altLang="ko-KR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HY헤드라인M" panose="02030600000101010101" pitchFamily="18" charset="-127"/>
              </a:rPr>
              <a:t>Detection</a:t>
            </a:r>
            <a:endParaRPr lang="ko-KR" altLang="en-US" sz="8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720843" y="4502758"/>
            <a:ext cx="4356100" cy="362855"/>
          </a:xfrm>
          <a:prstGeom prst="rect">
            <a:avLst/>
          </a:prstGeom>
          <a:solidFill>
            <a:srgbClr val="FEBA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20843" y="4464252"/>
            <a:ext cx="43561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blipFill dpi="0" rotWithShape="1">
                  <a:blip r:embed="rId3">
                    <a:extLst/>
                  </a:blip>
                  <a:srcRect/>
                  <a:tile tx="0" ty="0" sx="100000" sy="100000" flip="none" algn="b"/>
                </a:blip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Mini-Conference Final</a:t>
            </a:r>
            <a:endParaRPr lang="ko-KR" altLang="en-US" sz="2800" spc="300" dirty="0">
              <a:blipFill dpi="0" rotWithShape="1">
                <a:blip r:embed="rId3"/>
                <a:srcRect/>
                <a:tile tx="0" ty="0" sx="100000" sy="100000" flip="none" algn="b"/>
              </a:blip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9097704" y="809395"/>
            <a:ext cx="774700" cy="766763"/>
            <a:chOff x="4690" y="491"/>
            <a:chExt cx="488" cy="483"/>
          </a:xfrm>
          <a:solidFill>
            <a:schemeClr val="bg1"/>
          </a:solidFill>
          <a:effectLst>
            <a:reflection stA="52000" endA="300" endPos="26000" dist="38100" dir="5400000" sy="-100000" algn="bl" rotWithShape="0"/>
          </a:effectLst>
        </p:grpSpPr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4909" y="539"/>
              <a:ext cx="269" cy="428"/>
            </a:xfrm>
            <a:custGeom>
              <a:avLst/>
              <a:gdLst>
                <a:gd name="T0" fmla="*/ 708 w 1880"/>
                <a:gd name="T1" fmla="*/ 31 h 2991"/>
                <a:gd name="T2" fmla="*/ 886 w 1880"/>
                <a:gd name="T3" fmla="*/ 259 h 2991"/>
                <a:gd name="T4" fmla="*/ 1136 w 1880"/>
                <a:gd name="T5" fmla="*/ 553 h 2991"/>
                <a:gd name="T6" fmla="*/ 1267 w 1880"/>
                <a:gd name="T7" fmla="*/ 449 h 2991"/>
                <a:gd name="T8" fmla="*/ 1591 w 1880"/>
                <a:gd name="T9" fmla="*/ 408 h 2991"/>
                <a:gd name="T10" fmla="*/ 1691 w 1880"/>
                <a:gd name="T11" fmla="*/ 577 h 2991"/>
                <a:gd name="T12" fmla="*/ 1772 w 1880"/>
                <a:gd name="T13" fmla="*/ 756 h 2991"/>
                <a:gd name="T14" fmla="*/ 1831 w 1880"/>
                <a:gd name="T15" fmla="*/ 946 h 2991"/>
                <a:gd name="T16" fmla="*/ 1868 w 1880"/>
                <a:gd name="T17" fmla="*/ 1144 h 2991"/>
                <a:gd name="T18" fmla="*/ 1880 w 1880"/>
                <a:gd name="T19" fmla="*/ 1350 h 2991"/>
                <a:gd name="T20" fmla="*/ 1867 w 1880"/>
                <a:gd name="T21" fmla="*/ 1563 h 2991"/>
                <a:gd name="T22" fmla="*/ 1828 w 1880"/>
                <a:gd name="T23" fmla="*/ 1769 h 2991"/>
                <a:gd name="T24" fmla="*/ 1763 w 1880"/>
                <a:gd name="T25" fmla="*/ 1965 h 2991"/>
                <a:gd name="T26" fmla="*/ 1676 w 1880"/>
                <a:gd name="T27" fmla="*/ 2150 h 2991"/>
                <a:gd name="T28" fmla="*/ 1570 w 1880"/>
                <a:gd name="T29" fmla="*/ 2322 h 2991"/>
                <a:gd name="T30" fmla="*/ 1442 w 1880"/>
                <a:gd name="T31" fmla="*/ 2479 h 2991"/>
                <a:gd name="T32" fmla="*/ 1297 w 1880"/>
                <a:gd name="T33" fmla="*/ 2620 h 2991"/>
                <a:gd name="T34" fmla="*/ 1136 w 1880"/>
                <a:gd name="T35" fmla="*/ 2743 h 2991"/>
                <a:gd name="T36" fmla="*/ 961 w 1880"/>
                <a:gd name="T37" fmla="*/ 2848 h 2991"/>
                <a:gd name="T38" fmla="*/ 772 w 1880"/>
                <a:gd name="T39" fmla="*/ 2931 h 2991"/>
                <a:gd name="T40" fmla="*/ 573 w 1880"/>
                <a:gd name="T41" fmla="*/ 2991 h 2991"/>
                <a:gd name="T42" fmla="*/ 897 w 1880"/>
                <a:gd name="T43" fmla="*/ 2685 h 2991"/>
                <a:gd name="T44" fmla="*/ 1177 w 1880"/>
                <a:gd name="T45" fmla="*/ 2385 h 2991"/>
                <a:gd name="T46" fmla="*/ 1072 w 1880"/>
                <a:gd name="T47" fmla="*/ 1850 h 2991"/>
                <a:gd name="T48" fmla="*/ 827 w 1880"/>
                <a:gd name="T49" fmla="*/ 1666 h 2991"/>
                <a:gd name="T50" fmla="*/ 489 w 1880"/>
                <a:gd name="T51" fmla="*/ 1593 h 2991"/>
                <a:gd name="T52" fmla="*/ 268 w 1880"/>
                <a:gd name="T53" fmla="*/ 1538 h 2991"/>
                <a:gd name="T54" fmla="*/ 192 w 1880"/>
                <a:gd name="T55" fmla="*/ 1389 h 2991"/>
                <a:gd name="T56" fmla="*/ 32 w 1880"/>
                <a:gd name="T57" fmla="*/ 1459 h 2991"/>
                <a:gd name="T58" fmla="*/ 132 w 1880"/>
                <a:gd name="T59" fmla="*/ 1258 h 2991"/>
                <a:gd name="T60" fmla="*/ 341 w 1880"/>
                <a:gd name="T61" fmla="*/ 1320 h 2991"/>
                <a:gd name="T62" fmla="*/ 573 w 1880"/>
                <a:gd name="T63" fmla="*/ 971 h 2991"/>
                <a:gd name="T64" fmla="*/ 1020 w 1880"/>
                <a:gd name="T65" fmla="*/ 850 h 2991"/>
                <a:gd name="T66" fmla="*/ 831 w 1880"/>
                <a:gd name="T67" fmla="*/ 566 h 2991"/>
                <a:gd name="T68" fmla="*/ 642 w 1880"/>
                <a:gd name="T69" fmla="*/ 414 h 2991"/>
                <a:gd name="T70" fmla="*/ 422 w 1880"/>
                <a:gd name="T71" fmla="*/ 352 h 2991"/>
                <a:gd name="T72" fmla="*/ 209 w 1880"/>
                <a:gd name="T73" fmla="*/ 494 h 2991"/>
                <a:gd name="T74" fmla="*/ 334 w 1880"/>
                <a:gd name="T75" fmla="*/ 352 h 2991"/>
                <a:gd name="T76" fmla="*/ 519 w 1880"/>
                <a:gd name="T77" fmla="*/ 210 h 2991"/>
                <a:gd name="T78" fmla="*/ 621 w 1880"/>
                <a:gd name="T79" fmla="*/ 338 h 2991"/>
                <a:gd name="T80" fmla="*/ 778 w 1880"/>
                <a:gd name="T81" fmla="*/ 314 h 2991"/>
                <a:gd name="T82" fmla="*/ 544 w 1880"/>
                <a:gd name="T83" fmla="*/ 73 h 2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80" h="2991">
                  <a:moveTo>
                    <a:pt x="548" y="0"/>
                  </a:moveTo>
                  <a:lnTo>
                    <a:pt x="708" y="31"/>
                  </a:lnTo>
                  <a:lnTo>
                    <a:pt x="844" y="152"/>
                  </a:lnTo>
                  <a:lnTo>
                    <a:pt x="886" y="259"/>
                  </a:lnTo>
                  <a:lnTo>
                    <a:pt x="919" y="359"/>
                  </a:lnTo>
                  <a:lnTo>
                    <a:pt x="1136" y="553"/>
                  </a:lnTo>
                  <a:lnTo>
                    <a:pt x="1191" y="570"/>
                  </a:lnTo>
                  <a:lnTo>
                    <a:pt x="1267" y="449"/>
                  </a:lnTo>
                  <a:lnTo>
                    <a:pt x="1539" y="425"/>
                  </a:lnTo>
                  <a:lnTo>
                    <a:pt x="1591" y="408"/>
                  </a:lnTo>
                  <a:lnTo>
                    <a:pt x="1643" y="491"/>
                  </a:lnTo>
                  <a:lnTo>
                    <a:pt x="1691" y="577"/>
                  </a:lnTo>
                  <a:lnTo>
                    <a:pt x="1734" y="665"/>
                  </a:lnTo>
                  <a:lnTo>
                    <a:pt x="1772" y="756"/>
                  </a:lnTo>
                  <a:lnTo>
                    <a:pt x="1804" y="850"/>
                  </a:lnTo>
                  <a:lnTo>
                    <a:pt x="1831" y="946"/>
                  </a:lnTo>
                  <a:lnTo>
                    <a:pt x="1852" y="1044"/>
                  </a:lnTo>
                  <a:lnTo>
                    <a:pt x="1868" y="1144"/>
                  </a:lnTo>
                  <a:lnTo>
                    <a:pt x="1878" y="1246"/>
                  </a:lnTo>
                  <a:lnTo>
                    <a:pt x="1880" y="1350"/>
                  </a:lnTo>
                  <a:lnTo>
                    <a:pt x="1877" y="1458"/>
                  </a:lnTo>
                  <a:lnTo>
                    <a:pt x="1867" y="1563"/>
                  </a:lnTo>
                  <a:lnTo>
                    <a:pt x="1850" y="1668"/>
                  </a:lnTo>
                  <a:lnTo>
                    <a:pt x="1828" y="1769"/>
                  </a:lnTo>
                  <a:lnTo>
                    <a:pt x="1799" y="1868"/>
                  </a:lnTo>
                  <a:lnTo>
                    <a:pt x="1763" y="1965"/>
                  </a:lnTo>
                  <a:lnTo>
                    <a:pt x="1723" y="2059"/>
                  </a:lnTo>
                  <a:lnTo>
                    <a:pt x="1676" y="2150"/>
                  </a:lnTo>
                  <a:lnTo>
                    <a:pt x="1625" y="2237"/>
                  </a:lnTo>
                  <a:lnTo>
                    <a:pt x="1570" y="2322"/>
                  </a:lnTo>
                  <a:lnTo>
                    <a:pt x="1507" y="2402"/>
                  </a:lnTo>
                  <a:lnTo>
                    <a:pt x="1442" y="2479"/>
                  </a:lnTo>
                  <a:lnTo>
                    <a:pt x="1371" y="2552"/>
                  </a:lnTo>
                  <a:lnTo>
                    <a:pt x="1297" y="2620"/>
                  </a:lnTo>
                  <a:lnTo>
                    <a:pt x="1218" y="2684"/>
                  </a:lnTo>
                  <a:lnTo>
                    <a:pt x="1136" y="2743"/>
                  </a:lnTo>
                  <a:lnTo>
                    <a:pt x="1050" y="2798"/>
                  </a:lnTo>
                  <a:lnTo>
                    <a:pt x="961" y="2848"/>
                  </a:lnTo>
                  <a:lnTo>
                    <a:pt x="867" y="2892"/>
                  </a:lnTo>
                  <a:lnTo>
                    <a:pt x="772" y="2931"/>
                  </a:lnTo>
                  <a:lnTo>
                    <a:pt x="674" y="2965"/>
                  </a:lnTo>
                  <a:lnTo>
                    <a:pt x="573" y="2991"/>
                  </a:lnTo>
                  <a:lnTo>
                    <a:pt x="604" y="2880"/>
                  </a:lnTo>
                  <a:lnTo>
                    <a:pt x="897" y="2685"/>
                  </a:lnTo>
                  <a:lnTo>
                    <a:pt x="974" y="2478"/>
                  </a:lnTo>
                  <a:lnTo>
                    <a:pt x="1177" y="2385"/>
                  </a:lnTo>
                  <a:lnTo>
                    <a:pt x="1369" y="2022"/>
                  </a:lnTo>
                  <a:lnTo>
                    <a:pt x="1072" y="1850"/>
                  </a:lnTo>
                  <a:lnTo>
                    <a:pt x="919" y="1677"/>
                  </a:lnTo>
                  <a:lnTo>
                    <a:pt x="827" y="1666"/>
                  </a:lnTo>
                  <a:lnTo>
                    <a:pt x="646" y="1617"/>
                  </a:lnTo>
                  <a:lnTo>
                    <a:pt x="489" y="1593"/>
                  </a:lnTo>
                  <a:lnTo>
                    <a:pt x="352" y="1632"/>
                  </a:lnTo>
                  <a:lnTo>
                    <a:pt x="268" y="1538"/>
                  </a:lnTo>
                  <a:lnTo>
                    <a:pt x="184" y="1514"/>
                  </a:lnTo>
                  <a:lnTo>
                    <a:pt x="192" y="1389"/>
                  </a:lnTo>
                  <a:lnTo>
                    <a:pt x="91" y="1393"/>
                  </a:lnTo>
                  <a:lnTo>
                    <a:pt x="32" y="1459"/>
                  </a:lnTo>
                  <a:lnTo>
                    <a:pt x="0" y="1320"/>
                  </a:lnTo>
                  <a:lnTo>
                    <a:pt x="132" y="1258"/>
                  </a:lnTo>
                  <a:lnTo>
                    <a:pt x="268" y="1320"/>
                  </a:lnTo>
                  <a:lnTo>
                    <a:pt x="341" y="1320"/>
                  </a:lnTo>
                  <a:lnTo>
                    <a:pt x="368" y="1213"/>
                  </a:lnTo>
                  <a:lnTo>
                    <a:pt x="573" y="971"/>
                  </a:lnTo>
                  <a:lnTo>
                    <a:pt x="855" y="829"/>
                  </a:lnTo>
                  <a:lnTo>
                    <a:pt x="1020" y="850"/>
                  </a:lnTo>
                  <a:lnTo>
                    <a:pt x="1034" y="771"/>
                  </a:lnTo>
                  <a:lnTo>
                    <a:pt x="831" y="566"/>
                  </a:lnTo>
                  <a:lnTo>
                    <a:pt x="754" y="414"/>
                  </a:lnTo>
                  <a:lnTo>
                    <a:pt x="642" y="414"/>
                  </a:lnTo>
                  <a:lnTo>
                    <a:pt x="573" y="374"/>
                  </a:lnTo>
                  <a:lnTo>
                    <a:pt x="422" y="352"/>
                  </a:lnTo>
                  <a:lnTo>
                    <a:pt x="391" y="530"/>
                  </a:lnTo>
                  <a:lnTo>
                    <a:pt x="209" y="494"/>
                  </a:lnTo>
                  <a:lnTo>
                    <a:pt x="194" y="383"/>
                  </a:lnTo>
                  <a:lnTo>
                    <a:pt x="334" y="352"/>
                  </a:lnTo>
                  <a:lnTo>
                    <a:pt x="381" y="154"/>
                  </a:lnTo>
                  <a:lnTo>
                    <a:pt x="519" y="210"/>
                  </a:lnTo>
                  <a:lnTo>
                    <a:pt x="516" y="295"/>
                  </a:lnTo>
                  <a:lnTo>
                    <a:pt x="621" y="338"/>
                  </a:lnTo>
                  <a:lnTo>
                    <a:pt x="692" y="359"/>
                  </a:lnTo>
                  <a:lnTo>
                    <a:pt x="778" y="314"/>
                  </a:lnTo>
                  <a:lnTo>
                    <a:pt x="702" y="225"/>
                  </a:lnTo>
                  <a:lnTo>
                    <a:pt x="544" y="73"/>
                  </a:lnTo>
                  <a:lnTo>
                    <a:pt x="5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라운드 Regular" panose="020B0600000101010101" pitchFamily="50" charset="-127"/>
              </a:endParaRPr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4690" y="607"/>
              <a:ext cx="283" cy="367"/>
            </a:xfrm>
            <a:custGeom>
              <a:avLst/>
              <a:gdLst>
                <a:gd name="T0" fmla="*/ 235 w 1984"/>
                <a:gd name="T1" fmla="*/ 96 h 2571"/>
                <a:gd name="T2" fmla="*/ 523 w 1984"/>
                <a:gd name="T3" fmla="*/ 159 h 2571"/>
                <a:gd name="T4" fmla="*/ 988 w 1984"/>
                <a:gd name="T5" fmla="*/ 397 h 2571"/>
                <a:gd name="T6" fmla="*/ 1233 w 1984"/>
                <a:gd name="T7" fmla="*/ 995 h 2571"/>
                <a:gd name="T8" fmla="*/ 1274 w 1984"/>
                <a:gd name="T9" fmla="*/ 880 h 2571"/>
                <a:gd name="T10" fmla="*/ 1652 w 1984"/>
                <a:gd name="T11" fmla="*/ 1138 h 2571"/>
                <a:gd name="T12" fmla="*/ 1895 w 1984"/>
                <a:gd name="T13" fmla="*/ 1299 h 2571"/>
                <a:gd name="T14" fmla="*/ 1905 w 1984"/>
                <a:gd name="T15" fmla="*/ 1763 h 2571"/>
                <a:gd name="T16" fmla="*/ 1908 w 1984"/>
                <a:gd name="T17" fmla="*/ 1775 h 2571"/>
                <a:gd name="T18" fmla="*/ 1917 w 1984"/>
                <a:gd name="T19" fmla="*/ 1804 h 2571"/>
                <a:gd name="T20" fmla="*/ 1930 w 1984"/>
                <a:gd name="T21" fmla="*/ 1846 h 2571"/>
                <a:gd name="T22" fmla="*/ 1945 w 1984"/>
                <a:gd name="T23" fmla="*/ 1896 h 2571"/>
                <a:gd name="T24" fmla="*/ 1958 w 1984"/>
                <a:gd name="T25" fmla="*/ 1945 h 2571"/>
                <a:gd name="T26" fmla="*/ 1972 w 1984"/>
                <a:gd name="T27" fmla="*/ 1989 h 2571"/>
                <a:gd name="T28" fmla="*/ 1980 w 1984"/>
                <a:gd name="T29" fmla="*/ 2021 h 2571"/>
                <a:gd name="T30" fmla="*/ 1984 w 1984"/>
                <a:gd name="T31" fmla="*/ 2037 h 2571"/>
                <a:gd name="T32" fmla="*/ 1980 w 1984"/>
                <a:gd name="T33" fmla="*/ 2051 h 2571"/>
                <a:gd name="T34" fmla="*/ 1973 w 1984"/>
                <a:gd name="T35" fmla="*/ 2084 h 2571"/>
                <a:gd name="T36" fmla="*/ 1962 w 1984"/>
                <a:gd name="T37" fmla="*/ 2130 h 2571"/>
                <a:gd name="T38" fmla="*/ 1948 w 1984"/>
                <a:gd name="T39" fmla="*/ 2183 h 2571"/>
                <a:gd name="T40" fmla="*/ 1934 w 1984"/>
                <a:gd name="T41" fmla="*/ 2238 h 2571"/>
                <a:gd name="T42" fmla="*/ 1921 w 1984"/>
                <a:gd name="T43" fmla="*/ 2287 h 2571"/>
                <a:gd name="T44" fmla="*/ 1911 w 1984"/>
                <a:gd name="T45" fmla="*/ 2325 h 2571"/>
                <a:gd name="T46" fmla="*/ 1906 w 1984"/>
                <a:gd name="T47" fmla="*/ 2347 h 2571"/>
                <a:gd name="T48" fmla="*/ 1923 w 1984"/>
                <a:gd name="T49" fmla="*/ 2555 h 2571"/>
                <a:gd name="T50" fmla="*/ 1780 w 1984"/>
                <a:gd name="T51" fmla="*/ 2568 h 2571"/>
                <a:gd name="T52" fmla="*/ 1600 w 1984"/>
                <a:gd name="T53" fmla="*/ 2567 h 2571"/>
                <a:gd name="T54" fmla="*/ 1390 w 1984"/>
                <a:gd name="T55" fmla="*/ 2541 h 2571"/>
                <a:gd name="T56" fmla="*/ 1188 w 1984"/>
                <a:gd name="T57" fmla="*/ 2490 h 2571"/>
                <a:gd name="T58" fmla="*/ 997 w 1984"/>
                <a:gd name="T59" fmla="*/ 2417 h 2571"/>
                <a:gd name="T60" fmla="*/ 818 w 1984"/>
                <a:gd name="T61" fmla="*/ 2322 h 2571"/>
                <a:gd name="T62" fmla="*/ 651 w 1984"/>
                <a:gd name="T63" fmla="*/ 2207 h 2571"/>
                <a:gd name="T64" fmla="*/ 501 w 1984"/>
                <a:gd name="T65" fmla="*/ 2075 h 2571"/>
                <a:gd name="T66" fmla="*/ 366 w 1984"/>
                <a:gd name="T67" fmla="*/ 1926 h 2571"/>
                <a:gd name="T68" fmla="*/ 250 w 1984"/>
                <a:gd name="T69" fmla="*/ 1762 h 2571"/>
                <a:gd name="T70" fmla="*/ 155 w 1984"/>
                <a:gd name="T71" fmla="*/ 1584 h 2571"/>
                <a:gd name="T72" fmla="*/ 81 w 1984"/>
                <a:gd name="T73" fmla="*/ 1395 h 2571"/>
                <a:gd name="T74" fmla="*/ 30 w 1984"/>
                <a:gd name="T75" fmla="*/ 1195 h 2571"/>
                <a:gd name="T76" fmla="*/ 3 w 1984"/>
                <a:gd name="T77" fmla="*/ 986 h 2571"/>
                <a:gd name="T78" fmla="*/ 3 w 1984"/>
                <a:gd name="T79" fmla="*/ 776 h 2571"/>
                <a:gd name="T80" fmla="*/ 28 w 1984"/>
                <a:gd name="T81" fmla="*/ 576 h 2571"/>
                <a:gd name="T82" fmla="*/ 76 w 1984"/>
                <a:gd name="T83" fmla="*/ 383 h 2571"/>
                <a:gd name="T84" fmla="*/ 146 w 1984"/>
                <a:gd name="T85" fmla="*/ 200 h 2571"/>
                <a:gd name="T86" fmla="*/ 235 w 1984"/>
                <a:gd name="T87" fmla="*/ 28 h 2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84" h="2571">
                  <a:moveTo>
                    <a:pt x="357" y="0"/>
                  </a:moveTo>
                  <a:lnTo>
                    <a:pt x="235" y="96"/>
                  </a:lnTo>
                  <a:lnTo>
                    <a:pt x="331" y="159"/>
                  </a:lnTo>
                  <a:lnTo>
                    <a:pt x="523" y="159"/>
                  </a:lnTo>
                  <a:lnTo>
                    <a:pt x="808" y="108"/>
                  </a:lnTo>
                  <a:lnTo>
                    <a:pt x="988" y="397"/>
                  </a:lnTo>
                  <a:lnTo>
                    <a:pt x="988" y="667"/>
                  </a:lnTo>
                  <a:lnTo>
                    <a:pt x="1233" y="995"/>
                  </a:lnTo>
                  <a:lnTo>
                    <a:pt x="1274" y="995"/>
                  </a:lnTo>
                  <a:lnTo>
                    <a:pt x="1274" y="880"/>
                  </a:lnTo>
                  <a:lnTo>
                    <a:pt x="1368" y="1076"/>
                  </a:lnTo>
                  <a:lnTo>
                    <a:pt x="1652" y="1138"/>
                  </a:lnTo>
                  <a:lnTo>
                    <a:pt x="1780" y="1265"/>
                  </a:lnTo>
                  <a:lnTo>
                    <a:pt x="1895" y="1299"/>
                  </a:lnTo>
                  <a:lnTo>
                    <a:pt x="1780" y="1535"/>
                  </a:lnTo>
                  <a:lnTo>
                    <a:pt x="1905" y="1763"/>
                  </a:lnTo>
                  <a:lnTo>
                    <a:pt x="1906" y="1766"/>
                  </a:lnTo>
                  <a:lnTo>
                    <a:pt x="1908" y="1775"/>
                  </a:lnTo>
                  <a:lnTo>
                    <a:pt x="1913" y="1788"/>
                  </a:lnTo>
                  <a:lnTo>
                    <a:pt x="1917" y="1804"/>
                  </a:lnTo>
                  <a:lnTo>
                    <a:pt x="1924" y="1824"/>
                  </a:lnTo>
                  <a:lnTo>
                    <a:pt x="1930" y="1846"/>
                  </a:lnTo>
                  <a:lnTo>
                    <a:pt x="1937" y="1871"/>
                  </a:lnTo>
                  <a:lnTo>
                    <a:pt x="1945" y="1896"/>
                  </a:lnTo>
                  <a:lnTo>
                    <a:pt x="1952" y="1921"/>
                  </a:lnTo>
                  <a:lnTo>
                    <a:pt x="1958" y="1945"/>
                  </a:lnTo>
                  <a:lnTo>
                    <a:pt x="1965" y="1968"/>
                  </a:lnTo>
                  <a:lnTo>
                    <a:pt x="1972" y="1989"/>
                  </a:lnTo>
                  <a:lnTo>
                    <a:pt x="1976" y="2007"/>
                  </a:lnTo>
                  <a:lnTo>
                    <a:pt x="1980" y="2021"/>
                  </a:lnTo>
                  <a:lnTo>
                    <a:pt x="1983" y="2031"/>
                  </a:lnTo>
                  <a:lnTo>
                    <a:pt x="1984" y="2037"/>
                  </a:lnTo>
                  <a:lnTo>
                    <a:pt x="1983" y="2041"/>
                  </a:lnTo>
                  <a:lnTo>
                    <a:pt x="1980" y="2051"/>
                  </a:lnTo>
                  <a:lnTo>
                    <a:pt x="1977" y="2065"/>
                  </a:lnTo>
                  <a:lnTo>
                    <a:pt x="1973" y="2084"/>
                  </a:lnTo>
                  <a:lnTo>
                    <a:pt x="1967" y="2106"/>
                  </a:lnTo>
                  <a:lnTo>
                    <a:pt x="1962" y="2130"/>
                  </a:lnTo>
                  <a:lnTo>
                    <a:pt x="1955" y="2157"/>
                  </a:lnTo>
                  <a:lnTo>
                    <a:pt x="1948" y="2183"/>
                  </a:lnTo>
                  <a:lnTo>
                    <a:pt x="1940" y="2211"/>
                  </a:lnTo>
                  <a:lnTo>
                    <a:pt x="1934" y="2238"/>
                  </a:lnTo>
                  <a:lnTo>
                    <a:pt x="1927" y="2264"/>
                  </a:lnTo>
                  <a:lnTo>
                    <a:pt x="1921" y="2287"/>
                  </a:lnTo>
                  <a:lnTo>
                    <a:pt x="1916" y="2308"/>
                  </a:lnTo>
                  <a:lnTo>
                    <a:pt x="1911" y="2325"/>
                  </a:lnTo>
                  <a:lnTo>
                    <a:pt x="1908" y="2339"/>
                  </a:lnTo>
                  <a:lnTo>
                    <a:pt x="1906" y="2347"/>
                  </a:lnTo>
                  <a:lnTo>
                    <a:pt x="1905" y="2351"/>
                  </a:lnTo>
                  <a:lnTo>
                    <a:pt x="1923" y="2555"/>
                  </a:lnTo>
                  <a:lnTo>
                    <a:pt x="1853" y="2563"/>
                  </a:lnTo>
                  <a:lnTo>
                    <a:pt x="1780" y="2568"/>
                  </a:lnTo>
                  <a:lnTo>
                    <a:pt x="1708" y="2571"/>
                  </a:lnTo>
                  <a:lnTo>
                    <a:pt x="1600" y="2567"/>
                  </a:lnTo>
                  <a:lnTo>
                    <a:pt x="1494" y="2557"/>
                  </a:lnTo>
                  <a:lnTo>
                    <a:pt x="1390" y="2541"/>
                  </a:lnTo>
                  <a:lnTo>
                    <a:pt x="1287" y="2519"/>
                  </a:lnTo>
                  <a:lnTo>
                    <a:pt x="1188" y="2490"/>
                  </a:lnTo>
                  <a:lnTo>
                    <a:pt x="1091" y="2456"/>
                  </a:lnTo>
                  <a:lnTo>
                    <a:pt x="997" y="2417"/>
                  </a:lnTo>
                  <a:lnTo>
                    <a:pt x="906" y="2373"/>
                  </a:lnTo>
                  <a:lnTo>
                    <a:pt x="818" y="2322"/>
                  </a:lnTo>
                  <a:lnTo>
                    <a:pt x="732" y="2268"/>
                  </a:lnTo>
                  <a:lnTo>
                    <a:pt x="651" y="2207"/>
                  </a:lnTo>
                  <a:lnTo>
                    <a:pt x="574" y="2144"/>
                  </a:lnTo>
                  <a:lnTo>
                    <a:pt x="501" y="2075"/>
                  </a:lnTo>
                  <a:lnTo>
                    <a:pt x="432" y="2003"/>
                  </a:lnTo>
                  <a:lnTo>
                    <a:pt x="366" y="1926"/>
                  </a:lnTo>
                  <a:lnTo>
                    <a:pt x="306" y="1845"/>
                  </a:lnTo>
                  <a:lnTo>
                    <a:pt x="250" y="1762"/>
                  </a:lnTo>
                  <a:lnTo>
                    <a:pt x="200" y="1675"/>
                  </a:lnTo>
                  <a:lnTo>
                    <a:pt x="155" y="1584"/>
                  </a:lnTo>
                  <a:lnTo>
                    <a:pt x="114" y="1491"/>
                  </a:lnTo>
                  <a:lnTo>
                    <a:pt x="81" y="1395"/>
                  </a:lnTo>
                  <a:lnTo>
                    <a:pt x="52" y="1296"/>
                  </a:lnTo>
                  <a:lnTo>
                    <a:pt x="30" y="1195"/>
                  </a:lnTo>
                  <a:lnTo>
                    <a:pt x="13" y="1092"/>
                  </a:lnTo>
                  <a:lnTo>
                    <a:pt x="3" y="986"/>
                  </a:lnTo>
                  <a:lnTo>
                    <a:pt x="0" y="880"/>
                  </a:lnTo>
                  <a:lnTo>
                    <a:pt x="3" y="776"/>
                  </a:lnTo>
                  <a:lnTo>
                    <a:pt x="12" y="675"/>
                  </a:lnTo>
                  <a:lnTo>
                    <a:pt x="28" y="576"/>
                  </a:lnTo>
                  <a:lnTo>
                    <a:pt x="49" y="479"/>
                  </a:lnTo>
                  <a:lnTo>
                    <a:pt x="76" y="383"/>
                  </a:lnTo>
                  <a:lnTo>
                    <a:pt x="108" y="291"/>
                  </a:lnTo>
                  <a:lnTo>
                    <a:pt x="146" y="200"/>
                  </a:lnTo>
                  <a:lnTo>
                    <a:pt x="188" y="112"/>
                  </a:lnTo>
                  <a:lnTo>
                    <a:pt x="235" y="28"/>
                  </a:lnTo>
                  <a:lnTo>
                    <a:pt x="3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라운드 Regular" panose="020B0600000101010101" pitchFamily="50" charset="-127"/>
              </a:endParaRPr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4746" y="491"/>
              <a:ext cx="292" cy="88"/>
            </a:xfrm>
            <a:custGeom>
              <a:avLst/>
              <a:gdLst>
                <a:gd name="T0" fmla="*/ 874 w 2047"/>
                <a:gd name="T1" fmla="*/ 181 h 615"/>
                <a:gd name="T2" fmla="*/ 871 w 2047"/>
                <a:gd name="T3" fmla="*/ 188 h 615"/>
                <a:gd name="T4" fmla="*/ 863 w 2047"/>
                <a:gd name="T5" fmla="*/ 197 h 615"/>
                <a:gd name="T6" fmla="*/ 852 w 2047"/>
                <a:gd name="T7" fmla="*/ 207 h 615"/>
                <a:gd name="T8" fmla="*/ 839 w 2047"/>
                <a:gd name="T9" fmla="*/ 218 h 615"/>
                <a:gd name="T10" fmla="*/ 824 w 2047"/>
                <a:gd name="T11" fmla="*/ 229 h 615"/>
                <a:gd name="T12" fmla="*/ 809 w 2047"/>
                <a:gd name="T13" fmla="*/ 240 h 615"/>
                <a:gd name="T14" fmla="*/ 795 w 2047"/>
                <a:gd name="T15" fmla="*/ 250 h 615"/>
                <a:gd name="T16" fmla="*/ 782 w 2047"/>
                <a:gd name="T17" fmla="*/ 258 h 615"/>
                <a:gd name="T18" fmla="*/ 772 w 2047"/>
                <a:gd name="T19" fmla="*/ 265 h 615"/>
                <a:gd name="T20" fmla="*/ 765 w 2047"/>
                <a:gd name="T21" fmla="*/ 269 h 615"/>
                <a:gd name="T22" fmla="*/ 762 w 2047"/>
                <a:gd name="T23" fmla="*/ 272 h 615"/>
                <a:gd name="T24" fmla="*/ 874 w 2047"/>
                <a:gd name="T25" fmla="*/ 337 h 615"/>
                <a:gd name="T26" fmla="*/ 1106 w 2047"/>
                <a:gd name="T27" fmla="*/ 276 h 615"/>
                <a:gd name="T28" fmla="*/ 1052 w 2047"/>
                <a:gd name="T29" fmla="*/ 181 h 615"/>
                <a:gd name="T30" fmla="*/ 951 w 2047"/>
                <a:gd name="T31" fmla="*/ 213 h 615"/>
                <a:gd name="T32" fmla="*/ 874 w 2047"/>
                <a:gd name="T33" fmla="*/ 181 h 615"/>
                <a:gd name="T34" fmla="*/ 1566 w 2047"/>
                <a:gd name="T35" fmla="*/ 72 h 615"/>
                <a:gd name="T36" fmla="*/ 1390 w 2047"/>
                <a:gd name="T37" fmla="*/ 168 h 615"/>
                <a:gd name="T38" fmla="*/ 1291 w 2047"/>
                <a:gd name="T39" fmla="*/ 230 h 615"/>
                <a:gd name="T40" fmla="*/ 1360 w 2047"/>
                <a:gd name="T41" fmla="*/ 275 h 615"/>
                <a:gd name="T42" fmla="*/ 1515 w 2047"/>
                <a:gd name="T43" fmla="*/ 258 h 615"/>
                <a:gd name="T44" fmla="*/ 1677 w 2047"/>
                <a:gd name="T45" fmla="*/ 137 h 615"/>
                <a:gd name="T46" fmla="*/ 1566 w 2047"/>
                <a:gd name="T47" fmla="*/ 72 h 615"/>
                <a:gd name="T48" fmla="*/ 1318 w 2047"/>
                <a:gd name="T49" fmla="*/ 0 h 615"/>
                <a:gd name="T50" fmla="*/ 1416 w 2047"/>
                <a:gd name="T51" fmla="*/ 2 h 615"/>
                <a:gd name="T52" fmla="*/ 1511 w 2047"/>
                <a:gd name="T53" fmla="*/ 11 h 615"/>
                <a:gd name="T54" fmla="*/ 1605 w 2047"/>
                <a:gd name="T55" fmla="*/ 24 h 615"/>
                <a:gd name="T56" fmla="*/ 1697 w 2047"/>
                <a:gd name="T57" fmla="*/ 43 h 615"/>
                <a:gd name="T58" fmla="*/ 1787 w 2047"/>
                <a:gd name="T59" fmla="*/ 66 h 615"/>
                <a:gd name="T60" fmla="*/ 1876 w 2047"/>
                <a:gd name="T61" fmla="*/ 93 h 615"/>
                <a:gd name="T62" fmla="*/ 1962 w 2047"/>
                <a:gd name="T63" fmla="*/ 125 h 615"/>
                <a:gd name="T64" fmla="*/ 2047 w 2047"/>
                <a:gd name="T65" fmla="*/ 162 h 615"/>
                <a:gd name="T66" fmla="*/ 1984 w 2047"/>
                <a:gd name="T67" fmla="*/ 171 h 615"/>
                <a:gd name="T68" fmla="*/ 1817 w 2047"/>
                <a:gd name="T69" fmla="*/ 146 h 615"/>
                <a:gd name="T70" fmla="*/ 1698 w 2047"/>
                <a:gd name="T71" fmla="*/ 224 h 615"/>
                <a:gd name="T72" fmla="*/ 1614 w 2047"/>
                <a:gd name="T73" fmla="*/ 317 h 615"/>
                <a:gd name="T74" fmla="*/ 1309 w 2047"/>
                <a:gd name="T75" fmla="*/ 344 h 615"/>
                <a:gd name="T76" fmla="*/ 1183 w 2047"/>
                <a:gd name="T77" fmla="*/ 324 h 615"/>
                <a:gd name="T78" fmla="*/ 1098 w 2047"/>
                <a:gd name="T79" fmla="*/ 458 h 615"/>
                <a:gd name="T80" fmla="*/ 846 w 2047"/>
                <a:gd name="T81" fmla="*/ 472 h 615"/>
                <a:gd name="T82" fmla="*/ 688 w 2047"/>
                <a:gd name="T83" fmla="*/ 427 h 615"/>
                <a:gd name="T84" fmla="*/ 549 w 2047"/>
                <a:gd name="T85" fmla="*/ 503 h 615"/>
                <a:gd name="T86" fmla="*/ 245 w 2047"/>
                <a:gd name="T87" fmla="*/ 545 h 615"/>
                <a:gd name="T88" fmla="*/ 2 w 2047"/>
                <a:gd name="T89" fmla="*/ 615 h 615"/>
                <a:gd name="T90" fmla="*/ 0 w 2047"/>
                <a:gd name="T91" fmla="*/ 615 h 615"/>
                <a:gd name="T92" fmla="*/ 66 w 2047"/>
                <a:gd name="T93" fmla="*/ 541 h 615"/>
                <a:gd name="T94" fmla="*/ 135 w 2047"/>
                <a:gd name="T95" fmla="*/ 472 h 615"/>
                <a:gd name="T96" fmla="*/ 207 w 2047"/>
                <a:gd name="T97" fmla="*/ 406 h 615"/>
                <a:gd name="T98" fmla="*/ 284 w 2047"/>
                <a:gd name="T99" fmla="*/ 345 h 615"/>
                <a:gd name="T100" fmla="*/ 364 w 2047"/>
                <a:gd name="T101" fmla="*/ 288 h 615"/>
                <a:gd name="T102" fmla="*/ 448 w 2047"/>
                <a:gd name="T103" fmla="*/ 236 h 615"/>
                <a:gd name="T104" fmla="*/ 533 w 2047"/>
                <a:gd name="T105" fmla="*/ 188 h 615"/>
                <a:gd name="T106" fmla="*/ 624 w 2047"/>
                <a:gd name="T107" fmla="*/ 145 h 615"/>
                <a:gd name="T108" fmla="*/ 716 w 2047"/>
                <a:gd name="T109" fmla="*/ 108 h 615"/>
                <a:gd name="T110" fmla="*/ 810 w 2047"/>
                <a:gd name="T111" fmla="*/ 76 h 615"/>
                <a:gd name="T112" fmla="*/ 908 w 2047"/>
                <a:gd name="T113" fmla="*/ 49 h 615"/>
                <a:gd name="T114" fmla="*/ 1007 w 2047"/>
                <a:gd name="T115" fmla="*/ 27 h 615"/>
                <a:gd name="T116" fmla="*/ 1110 w 2047"/>
                <a:gd name="T117" fmla="*/ 12 h 615"/>
                <a:gd name="T118" fmla="*/ 1213 w 2047"/>
                <a:gd name="T119" fmla="*/ 3 h 615"/>
                <a:gd name="T120" fmla="*/ 1318 w 2047"/>
                <a:gd name="T121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47" h="615">
                  <a:moveTo>
                    <a:pt x="874" y="181"/>
                  </a:moveTo>
                  <a:lnTo>
                    <a:pt x="871" y="188"/>
                  </a:lnTo>
                  <a:lnTo>
                    <a:pt x="863" y="197"/>
                  </a:lnTo>
                  <a:lnTo>
                    <a:pt x="852" y="207"/>
                  </a:lnTo>
                  <a:lnTo>
                    <a:pt x="839" y="218"/>
                  </a:lnTo>
                  <a:lnTo>
                    <a:pt x="824" y="229"/>
                  </a:lnTo>
                  <a:lnTo>
                    <a:pt x="809" y="240"/>
                  </a:lnTo>
                  <a:lnTo>
                    <a:pt x="795" y="250"/>
                  </a:lnTo>
                  <a:lnTo>
                    <a:pt x="782" y="258"/>
                  </a:lnTo>
                  <a:lnTo>
                    <a:pt x="772" y="265"/>
                  </a:lnTo>
                  <a:lnTo>
                    <a:pt x="765" y="269"/>
                  </a:lnTo>
                  <a:lnTo>
                    <a:pt x="762" y="272"/>
                  </a:lnTo>
                  <a:lnTo>
                    <a:pt x="874" y="337"/>
                  </a:lnTo>
                  <a:lnTo>
                    <a:pt x="1106" y="276"/>
                  </a:lnTo>
                  <a:lnTo>
                    <a:pt x="1052" y="181"/>
                  </a:lnTo>
                  <a:lnTo>
                    <a:pt x="951" y="213"/>
                  </a:lnTo>
                  <a:lnTo>
                    <a:pt x="874" y="181"/>
                  </a:lnTo>
                  <a:close/>
                  <a:moveTo>
                    <a:pt x="1566" y="72"/>
                  </a:moveTo>
                  <a:lnTo>
                    <a:pt x="1390" y="168"/>
                  </a:lnTo>
                  <a:lnTo>
                    <a:pt x="1291" y="230"/>
                  </a:lnTo>
                  <a:lnTo>
                    <a:pt x="1360" y="275"/>
                  </a:lnTo>
                  <a:lnTo>
                    <a:pt x="1515" y="258"/>
                  </a:lnTo>
                  <a:lnTo>
                    <a:pt x="1677" y="137"/>
                  </a:lnTo>
                  <a:lnTo>
                    <a:pt x="1566" y="72"/>
                  </a:lnTo>
                  <a:close/>
                  <a:moveTo>
                    <a:pt x="1318" y="0"/>
                  </a:moveTo>
                  <a:lnTo>
                    <a:pt x="1416" y="2"/>
                  </a:lnTo>
                  <a:lnTo>
                    <a:pt x="1511" y="11"/>
                  </a:lnTo>
                  <a:lnTo>
                    <a:pt x="1605" y="24"/>
                  </a:lnTo>
                  <a:lnTo>
                    <a:pt x="1697" y="43"/>
                  </a:lnTo>
                  <a:lnTo>
                    <a:pt x="1787" y="66"/>
                  </a:lnTo>
                  <a:lnTo>
                    <a:pt x="1876" y="93"/>
                  </a:lnTo>
                  <a:lnTo>
                    <a:pt x="1962" y="125"/>
                  </a:lnTo>
                  <a:lnTo>
                    <a:pt x="2047" y="162"/>
                  </a:lnTo>
                  <a:lnTo>
                    <a:pt x="1984" y="171"/>
                  </a:lnTo>
                  <a:lnTo>
                    <a:pt x="1817" y="146"/>
                  </a:lnTo>
                  <a:lnTo>
                    <a:pt x="1698" y="224"/>
                  </a:lnTo>
                  <a:lnTo>
                    <a:pt x="1614" y="317"/>
                  </a:lnTo>
                  <a:lnTo>
                    <a:pt x="1309" y="344"/>
                  </a:lnTo>
                  <a:lnTo>
                    <a:pt x="1183" y="324"/>
                  </a:lnTo>
                  <a:lnTo>
                    <a:pt x="1098" y="458"/>
                  </a:lnTo>
                  <a:lnTo>
                    <a:pt x="846" y="472"/>
                  </a:lnTo>
                  <a:lnTo>
                    <a:pt x="688" y="427"/>
                  </a:lnTo>
                  <a:lnTo>
                    <a:pt x="549" y="503"/>
                  </a:lnTo>
                  <a:lnTo>
                    <a:pt x="245" y="545"/>
                  </a:lnTo>
                  <a:lnTo>
                    <a:pt x="2" y="615"/>
                  </a:lnTo>
                  <a:lnTo>
                    <a:pt x="0" y="615"/>
                  </a:lnTo>
                  <a:lnTo>
                    <a:pt x="66" y="541"/>
                  </a:lnTo>
                  <a:lnTo>
                    <a:pt x="135" y="472"/>
                  </a:lnTo>
                  <a:lnTo>
                    <a:pt x="207" y="406"/>
                  </a:lnTo>
                  <a:lnTo>
                    <a:pt x="284" y="345"/>
                  </a:lnTo>
                  <a:lnTo>
                    <a:pt x="364" y="288"/>
                  </a:lnTo>
                  <a:lnTo>
                    <a:pt x="448" y="236"/>
                  </a:lnTo>
                  <a:lnTo>
                    <a:pt x="533" y="188"/>
                  </a:lnTo>
                  <a:lnTo>
                    <a:pt x="624" y="145"/>
                  </a:lnTo>
                  <a:lnTo>
                    <a:pt x="716" y="108"/>
                  </a:lnTo>
                  <a:lnTo>
                    <a:pt x="810" y="76"/>
                  </a:lnTo>
                  <a:lnTo>
                    <a:pt x="908" y="49"/>
                  </a:lnTo>
                  <a:lnTo>
                    <a:pt x="1007" y="27"/>
                  </a:lnTo>
                  <a:lnTo>
                    <a:pt x="1110" y="12"/>
                  </a:lnTo>
                  <a:lnTo>
                    <a:pt x="1213" y="3"/>
                  </a:lnTo>
                  <a:lnTo>
                    <a:pt x="1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라운드 Regular" panose="020B060000010101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AA7B44A-D3D0-4ADC-A36A-8B8988375C59}"/>
              </a:ext>
            </a:extLst>
          </p:cNvPr>
          <p:cNvSpPr txBox="1"/>
          <p:nvPr/>
        </p:nvSpPr>
        <p:spPr>
          <a:xfrm>
            <a:off x="7187638" y="5266754"/>
            <a:ext cx="3997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백진우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염정운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정희영 </a:t>
            </a:r>
            <a:r>
              <a:rPr lang="ko-KR" altLang="en-US" sz="20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최종문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425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588"/>
    </mc:Choice>
    <mc:Fallback xmlns="">
      <p:transition advTm="258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149BB7-36A0-4659-99EC-E02436440966}"/>
              </a:ext>
            </a:extLst>
          </p:cNvPr>
          <p:cNvSpPr/>
          <p:nvPr/>
        </p:nvSpPr>
        <p:spPr>
          <a:xfrm>
            <a:off x="0" y="0"/>
            <a:ext cx="11839575" cy="6659563"/>
          </a:xfrm>
          <a:prstGeom prst="rect">
            <a:avLst/>
          </a:prstGeom>
          <a:solidFill>
            <a:schemeClr val="tx1">
              <a:lumMod val="95000"/>
              <a:lumOff val="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7E2F269-1302-47EE-9C56-D51815D31F9F}"/>
              </a:ext>
            </a:extLst>
          </p:cNvPr>
          <p:cNvGrpSpPr/>
          <p:nvPr/>
        </p:nvGrpSpPr>
        <p:grpSpPr>
          <a:xfrm>
            <a:off x="4078583" y="3037392"/>
            <a:ext cx="3177756" cy="584775"/>
            <a:chOff x="124326" y="2239919"/>
            <a:chExt cx="3177756" cy="58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53F70A-6806-4E56-9F6E-B9A7A96808D7}"/>
                </a:ext>
              </a:extLst>
            </p:cNvPr>
            <p:cNvSpPr txBox="1"/>
            <p:nvPr/>
          </p:nvSpPr>
          <p:spPr>
            <a:xfrm>
              <a:off x="124326" y="2239919"/>
              <a:ext cx="6697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02</a:t>
              </a:r>
              <a:endParaRPr lang="ko-KR" altLang="en-US" sz="3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AF9FD6D-CA1F-46EF-AE85-2EB0FA2DDB0B}"/>
                </a:ext>
              </a:extLst>
            </p:cNvPr>
            <p:cNvCxnSpPr/>
            <p:nvPr/>
          </p:nvCxnSpPr>
          <p:spPr>
            <a:xfrm>
              <a:off x="254906" y="2751685"/>
              <a:ext cx="40634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8265F6-9514-486E-8A13-A2095545197E}"/>
                </a:ext>
              </a:extLst>
            </p:cNvPr>
            <p:cNvSpPr txBox="1"/>
            <p:nvPr/>
          </p:nvSpPr>
          <p:spPr>
            <a:xfrm>
              <a:off x="724256" y="2341045"/>
              <a:ext cx="25778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Pre-Processing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815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53"/>
    </mc:Choice>
    <mc:Fallback xmlns="">
      <p:transition advTm="1853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-2"/>
            <a:ext cx="11839575" cy="6659563"/>
          </a:xfrm>
          <a:prstGeom prst="rect">
            <a:avLst/>
          </a:prstGeom>
          <a:solidFill>
            <a:schemeClr val="tx1">
              <a:lumMod val="95000"/>
              <a:lumOff val="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65D4FF-5B9E-405F-97AE-7CCA9F4E4B19}"/>
              </a:ext>
            </a:extLst>
          </p:cNvPr>
          <p:cNvSpPr txBox="1"/>
          <p:nvPr/>
        </p:nvSpPr>
        <p:spPr>
          <a:xfrm>
            <a:off x="545294" y="227804"/>
            <a:ext cx="3932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Pre-Processing</a:t>
            </a:r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B15832C-6F5B-450E-B26E-6B92F7CC3B7A}"/>
              </a:ext>
            </a:extLst>
          </p:cNvPr>
          <p:cNvGrpSpPr/>
          <p:nvPr/>
        </p:nvGrpSpPr>
        <p:grpSpPr>
          <a:xfrm>
            <a:off x="0" y="197027"/>
            <a:ext cx="1048627" cy="707886"/>
            <a:chOff x="-756690" y="363149"/>
            <a:chExt cx="1048627" cy="70788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A603D95-2D01-4B30-830F-4CF59F40192B}"/>
                </a:ext>
              </a:extLst>
            </p:cNvPr>
            <p:cNvSpPr txBox="1"/>
            <p:nvPr/>
          </p:nvSpPr>
          <p:spPr>
            <a:xfrm>
              <a:off x="-756690" y="363149"/>
              <a:ext cx="10486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Impact" panose="020B0806030902050204" pitchFamily="34" charset="0"/>
                  <a:ea typeface="산돌고딕B" panose="02030504000101010101" pitchFamily="18" charset="-127"/>
                  <a:cs typeface="조선일보명조" panose="02030304000000000000" pitchFamily="18" charset="-127"/>
                </a:rPr>
                <a:t>02</a:t>
              </a:r>
              <a:endParaRPr lang="ko-KR" altLang="en-US" sz="4000" dirty="0">
                <a:solidFill>
                  <a:schemeClr val="bg1"/>
                </a:solidFill>
                <a:latin typeface="Impact" panose="020B0806030902050204" pitchFamily="34" charset="0"/>
                <a:ea typeface="산돌고딕B" panose="02030504000101010101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3A613910-46AF-4C6C-9FDC-8D377326BDA1}"/>
                </a:ext>
              </a:extLst>
            </p:cNvPr>
            <p:cNvCxnSpPr/>
            <p:nvPr/>
          </p:nvCxnSpPr>
          <p:spPr>
            <a:xfrm>
              <a:off x="-506828" y="989962"/>
              <a:ext cx="547812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B27923-DEE7-4122-B9B6-F2A819DE49C6}"/>
              </a:ext>
            </a:extLst>
          </p:cNvPr>
          <p:cNvSpPr/>
          <p:nvPr/>
        </p:nvSpPr>
        <p:spPr>
          <a:xfrm>
            <a:off x="1807401" y="1738290"/>
            <a:ext cx="8224769" cy="3423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Player information features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Player action features 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Group activity features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Network measure features</a:t>
            </a:r>
          </a:p>
        </p:txBody>
      </p:sp>
    </p:spTree>
    <p:extLst>
      <p:ext uri="{BB962C8B-B14F-4D97-AF65-F5344CB8AC3E}">
        <p14:creationId xmlns:p14="http://schemas.microsoft.com/office/powerpoint/2010/main" val="154012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21"/>
    </mc:Choice>
    <mc:Fallback xmlns="">
      <p:transition advTm="162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D875047-3241-4125-B2EA-5EEF6BF82E30}"/>
              </a:ext>
            </a:extLst>
          </p:cNvPr>
          <p:cNvSpPr/>
          <p:nvPr/>
        </p:nvSpPr>
        <p:spPr>
          <a:xfrm>
            <a:off x="0" y="1"/>
            <a:ext cx="11839575" cy="6659563"/>
          </a:xfrm>
          <a:prstGeom prst="rect">
            <a:avLst/>
          </a:prstGeom>
          <a:solidFill>
            <a:schemeClr val="tx1">
              <a:lumMod val="95000"/>
              <a:lumOff val="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9E24A59-38D3-41FE-BEC5-1D1DDA4E8D7E}"/>
              </a:ext>
            </a:extLst>
          </p:cNvPr>
          <p:cNvSpPr/>
          <p:nvPr/>
        </p:nvSpPr>
        <p:spPr>
          <a:xfrm>
            <a:off x="1048627" y="935693"/>
            <a:ext cx="8224769" cy="67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Player information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FA2204-3B8C-4B13-9D64-6EA24F1DE2CF}"/>
              </a:ext>
            </a:extLst>
          </p:cNvPr>
          <p:cNvSpPr txBox="1"/>
          <p:nvPr/>
        </p:nvSpPr>
        <p:spPr>
          <a:xfrm>
            <a:off x="545294" y="227804"/>
            <a:ext cx="3932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Pre-Processing</a:t>
            </a:r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1E41EE6-7329-43DA-9BF4-B0C4D7E64D3F}"/>
              </a:ext>
            </a:extLst>
          </p:cNvPr>
          <p:cNvGrpSpPr/>
          <p:nvPr/>
        </p:nvGrpSpPr>
        <p:grpSpPr>
          <a:xfrm>
            <a:off x="0" y="197027"/>
            <a:ext cx="1048627" cy="707886"/>
            <a:chOff x="-756690" y="363149"/>
            <a:chExt cx="1048627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120F56-D073-408E-A1B6-11F26C21A95E}"/>
                </a:ext>
              </a:extLst>
            </p:cNvPr>
            <p:cNvSpPr txBox="1"/>
            <p:nvPr/>
          </p:nvSpPr>
          <p:spPr>
            <a:xfrm>
              <a:off x="-756690" y="363149"/>
              <a:ext cx="10486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Impact" panose="020B0806030902050204" pitchFamily="34" charset="0"/>
                  <a:ea typeface="산돌고딕B" panose="02030504000101010101" pitchFamily="18" charset="-127"/>
                  <a:cs typeface="조선일보명조" panose="02030304000000000000" pitchFamily="18" charset="-127"/>
                </a:rPr>
                <a:t>02</a:t>
              </a:r>
              <a:endParaRPr lang="ko-KR" altLang="en-US" sz="4000" dirty="0">
                <a:solidFill>
                  <a:schemeClr val="bg1"/>
                </a:solidFill>
                <a:latin typeface="Impact" panose="020B0806030902050204" pitchFamily="34" charset="0"/>
                <a:ea typeface="산돌고딕B" panose="02030504000101010101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65AF5D9-014E-494F-B636-58E36B18274B}"/>
                </a:ext>
              </a:extLst>
            </p:cNvPr>
            <p:cNvCxnSpPr/>
            <p:nvPr/>
          </p:nvCxnSpPr>
          <p:spPr>
            <a:xfrm>
              <a:off x="-506828" y="989962"/>
              <a:ext cx="547812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4020642-0869-49E1-A1C8-7E689421E31C}"/>
              </a:ext>
            </a:extLst>
          </p:cNvPr>
          <p:cNvSpPr/>
          <p:nvPr/>
        </p:nvSpPr>
        <p:spPr>
          <a:xfrm>
            <a:off x="1807401" y="1738290"/>
            <a:ext cx="8224769" cy="3741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login_day_count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logout_day_count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playtime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playtime per day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avg_money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login_count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ip_count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Max_level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70"/>
    </mc:Choice>
    <mc:Fallback xmlns="">
      <p:transition advTm="187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D875047-3241-4125-B2EA-5EEF6BF82E30}"/>
              </a:ext>
            </a:extLst>
          </p:cNvPr>
          <p:cNvSpPr/>
          <p:nvPr/>
        </p:nvSpPr>
        <p:spPr>
          <a:xfrm>
            <a:off x="0" y="1"/>
            <a:ext cx="11839575" cy="6659563"/>
          </a:xfrm>
          <a:prstGeom prst="rect">
            <a:avLst/>
          </a:prstGeom>
          <a:solidFill>
            <a:schemeClr val="tx1">
              <a:lumMod val="95000"/>
              <a:lumOff val="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9E24A59-38D3-41FE-BEC5-1D1DDA4E8D7E}"/>
              </a:ext>
            </a:extLst>
          </p:cNvPr>
          <p:cNvSpPr/>
          <p:nvPr/>
        </p:nvSpPr>
        <p:spPr>
          <a:xfrm>
            <a:off x="1048627" y="935693"/>
            <a:ext cx="8224769" cy="67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Player information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FA2204-3B8C-4B13-9D64-6EA24F1DE2CF}"/>
              </a:ext>
            </a:extLst>
          </p:cNvPr>
          <p:cNvSpPr txBox="1"/>
          <p:nvPr/>
        </p:nvSpPr>
        <p:spPr>
          <a:xfrm>
            <a:off x="545294" y="227804"/>
            <a:ext cx="3932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Pre-Processing</a:t>
            </a:r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1E41EE6-7329-43DA-9BF4-B0C4D7E64D3F}"/>
              </a:ext>
            </a:extLst>
          </p:cNvPr>
          <p:cNvGrpSpPr/>
          <p:nvPr/>
        </p:nvGrpSpPr>
        <p:grpSpPr>
          <a:xfrm>
            <a:off x="0" y="197027"/>
            <a:ext cx="1048627" cy="707886"/>
            <a:chOff x="-756690" y="363149"/>
            <a:chExt cx="1048627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120F56-D073-408E-A1B6-11F26C21A95E}"/>
                </a:ext>
              </a:extLst>
            </p:cNvPr>
            <p:cNvSpPr txBox="1"/>
            <p:nvPr/>
          </p:nvSpPr>
          <p:spPr>
            <a:xfrm>
              <a:off x="-756690" y="363149"/>
              <a:ext cx="10486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Impact" panose="020B0806030902050204" pitchFamily="34" charset="0"/>
                  <a:ea typeface="산돌고딕B" panose="02030504000101010101" pitchFamily="18" charset="-127"/>
                  <a:cs typeface="조선일보명조" panose="02030304000000000000" pitchFamily="18" charset="-127"/>
                </a:rPr>
                <a:t>02</a:t>
              </a:r>
              <a:endParaRPr lang="ko-KR" altLang="en-US" sz="4000" dirty="0">
                <a:solidFill>
                  <a:schemeClr val="bg1"/>
                </a:solidFill>
                <a:latin typeface="Impact" panose="020B0806030902050204" pitchFamily="34" charset="0"/>
                <a:ea typeface="산돌고딕B" panose="02030504000101010101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65AF5D9-014E-494F-B636-58E36B18274B}"/>
                </a:ext>
              </a:extLst>
            </p:cNvPr>
            <p:cNvCxnSpPr/>
            <p:nvPr/>
          </p:nvCxnSpPr>
          <p:spPr>
            <a:xfrm>
              <a:off x="-506828" y="989962"/>
              <a:ext cx="547812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4020642-0869-49E1-A1C8-7E689421E31C}"/>
              </a:ext>
            </a:extLst>
          </p:cNvPr>
          <p:cNvSpPr/>
          <p:nvPr/>
        </p:nvSpPr>
        <p:spPr>
          <a:xfrm>
            <a:off x="1807401" y="1738290"/>
            <a:ext cx="8224769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Playtime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981701-8A4F-4DC1-9BF4-6382B55B0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301" y="674831"/>
            <a:ext cx="3276884" cy="55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0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70"/>
    </mc:Choice>
    <mc:Fallback xmlns="">
      <p:transition advTm="187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D875047-3241-4125-B2EA-5EEF6BF82E30}"/>
              </a:ext>
            </a:extLst>
          </p:cNvPr>
          <p:cNvSpPr/>
          <p:nvPr/>
        </p:nvSpPr>
        <p:spPr>
          <a:xfrm>
            <a:off x="0" y="1"/>
            <a:ext cx="11839575" cy="6659563"/>
          </a:xfrm>
          <a:prstGeom prst="rect">
            <a:avLst/>
          </a:prstGeom>
          <a:solidFill>
            <a:schemeClr val="tx1">
              <a:lumMod val="95000"/>
              <a:lumOff val="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9E24A59-38D3-41FE-BEC5-1D1DDA4E8D7E}"/>
              </a:ext>
            </a:extLst>
          </p:cNvPr>
          <p:cNvSpPr/>
          <p:nvPr/>
        </p:nvSpPr>
        <p:spPr>
          <a:xfrm>
            <a:off x="1048627" y="935693"/>
            <a:ext cx="8224769" cy="67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Player information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FA2204-3B8C-4B13-9D64-6EA24F1DE2CF}"/>
              </a:ext>
            </a:extLst>
          </p:cNvPr>
          <p:cNvSpPr txBox="1"/>
          <p:nvPr/>
        </p:nvSpPr>
        <p:spPr>
          <a:xfrm>
            <a:off x="545294" y="227804"/>
            <a:ext cx="3932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Pre-Processing</a:t>
            </a:r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1E41EE6-7329-43DA-9BF4-B0C4D7E64D3F}"/>
              </a:ext>
            </a:extLst>
          </p:cNvPr>
          <p:cNvGrpSpPr/>
          <p:nvPr/>
        </p:nvGrpSpPr>
        <p:grpSpPr>
          <a:xfrm>
            <a:off x="0" y="197027"/>
            <a:ext cx="1048627" cy="707886"/>
            <a:chOff x="-756690" y="363149"/>
            <a:chExt cx="1048627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120F56-D073-408E-A1B6-11F26C21A95E}"/>
                </a:ext>
              </a:extLst>
            </p:cNvPr>
            <p:cNvSpPr txBox="1"/>
            <p:nvPr/>
          </p:nvSpPr>
          <p:spPr>
            <a:xfrm>
              <a:off x="-756690" y="363149"/>
              <a:ext cx="10486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Impact" panose="020B0806030902050204" pitchFamily="34" charset="0"/>
                  <a:ea typeface="산돌고딕B" panose="02030504000101010101" pitchFamily="18" charset="-127"/>
                  <a:cs typeface="조선일보명조" panose="02030304000000000000" pitchFamily="18" charset="-127"/>
                </a:rPr>
                <a:t>02</a:t>
              </a:r>
              <a:endParaRPr lang="ko-KR" altLang="en-US" sz="4000" dirty="0">
                <a:solidFill>
                  <a:schemeClr val="bg1"/>
                </a:solidFill>
                <a:latin typeface="Impact" panose="020B0806030902050204" pitchFamily="34" charset="0"/>
                <a:ea typeface="산돌고딕B" panose="02030504000101010101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65AF5D9-014E-494F-B636-58E36B18274B}"/>
                </a:ext>
              </a:extLst>
            </p:cNvPr>
            <p:cNvCxnSpPr/>
            <p:nvPr/>
          </p:nvCxnSpPr>
          <p:spPr>
            <a:xfrm>
              <a:off x="-506828" y="989962"/>
              <a:ext cx="547812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4020642-0869-49E1-A1C8-7E689421E31C}"/>
              </a:ext>
            </a:extLst>
          </p:cNvPr>
          <p:cNvSpPr/>
          <p:nvPr/>
        </p:nvSpPr>
        <p:spPr>
          <a:xfrm>
            <a:off x="1807401" y="1738290"/>
            <a:ext cx="8224769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Playtime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4ADEB4-DE2B-41C7-8F2D-014239A74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390" y="2676772"/>
            <a:ext cx="4228316" cy="2665444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AA0B0EF-6158-47A6-B963-B9CED7BD8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951" y="2574234"/>
            <a:ext cx="4800154" cy="307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50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70"/>
    </mc:Choice>
    <mc:Fallback xmlns="">
      <p:transition advTm="187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D875047-3241-4125-B2EA-5EEF6BF82E30}"/>
              </a:ext>
            </a:extLst>
          </p:cNvPr>
          <p:cNvSpPr/>
          <p:nvPr/>
        </p:nvSpPr>
        <p:spPr>
          <a:xfrm>
            <a:off x="0" y="1"/>
            <a:ext cx="11839575" cy="6659563"/>
          </a:xfrm>
          <a:prstGeom prst="rect">
            <a:avLst/>
          </a:prstGeom>
          <a:solidFill>
            <a:schemeClr val="tx1">
              <a:lumMod val="95000"/>
              <a:lumOff val="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9E24A59-38D3-41FE-BEC5-1D1DDA4E8D7E}"/>
              </a:ext>
            </a:extLst>
          </p:cNvPr>
          <p:cNvSpPr/>
          <p:nvPr/>
        </p:nvSpPr>
        <p:spPr>
          <a:xfrm>
            <a:off x="1048627" y="935693"/>
            <a:ext cx="8224769" cy="67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 Player action features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FA2204-3B8C-4B13-9D64-6EA24F1DE2CF}"/>
              </a:ext>
            </a:extLst>
          </p:cNvPr>
          <p:cNvSpPr txBox="1"/>
          <p:nvPr/>
        </p:nvSpPr>
        <p:spPr>
          <a:xfrm>
            <a:off x="545294" y="227804"/>
            <a:ext cx="3932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Pre-Processing</a:t>
            </a:r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1E41EE6-7329-43DA-9BF4-B0C4D7E64D3F}"/>
              </a:ext>
            </a:extLst>
          </p:cNvPr>
          <p:cNvGrpSpPr/>
          <p:nvPr/>
        </p:nvGrpSpPr>
        <p:grpSpPr>
          <a:xfrm>
            <a:off x="0" y="197027"/>
            <a:ext cx="1048627" cy="707886"/>
            <a:chOff x="-756690" y="363149"/>
            <a:chExt cx="1048627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120F56-D073-408E-A1B6-11F26C21A95E}"/>
                </a:ext>
              </a:extLst>
            </p:cNvPr>
            <p:cNvSpPr txBox="1"/>
            <p:nvPr/>
          </p:nvSpPr>
          <p:spPr>
            <a:xfrm>
              <a:off x="-756690" y="363149"/>
              <a:ext cx="10486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Impact" panose="020B0806030902050204" pitchFamily="34" charset="0"/>
                  <a:ea typeface="산돌고딕B" panose="02030504000101010101" pitchFamily="18" charset="-127"/>
                  <a:cs typeface="조선일보명조" panose="02030304000000000000" pitchFamily="18" charset="-127"/>
                </a:rPr>
                <a:t>02</a:t>
              </a:r>
              <a:endParaRPr lang="ko-KR" altLang="en-US" sz="4000" dirty="0">
                <a:solidFill>
                  <a:schemeClr val="bg1"/>
                </a:solidFill>
                <a:latin typeface="Impact" panose="020B0806030902050204" pitchFamily="34" charset="0"/>
                <a:ea typeface="산돌고딕B" panose="02030504000101010101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65AF5D9-014E-494F-B636-58E36B18274B}"/>
                </a:ext>
              </a:extLst>
            </p:cNvPr>
            <p:cNvCxnSpPr/>
            <p:nvPr/>
          </p:nvCxnSpPr>
          <p:spPr>
            <a:xfrm>
              <a:off x="-506828" y="989962"/>
              <a:ext cx="547812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4020642-0869-49E1-A1C8-7E689421E31C}"/>
              </a:ext>
            </a:extLst>
          </p:cNvPr>
          <p:cNvSpPr/>
          <p:nvPr/>
        </p:nvSpPr>
        <p:spPr>
          <a:xfrm>
            <a:off x="1807401" y="1738290"/>
            <a:ext cx="8224769" cy="4202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Sit_count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Exp_get_count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Item_get_count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Money_get_count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Abyss_count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Use_portal_count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KilledbyPC_count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killedbyNPC_count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Teleport_count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368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70"/>
    </mc:Choice>
    <mc:Fallback xmlns="">
      <p:transition advTm="187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D875047-3241-4125-B2EA-5EEF6BF82E30}"/>
              </a:ext>
            </a:extLst>
          </p:cNvPr>
          <p:cNvSpPr/>
          <p:nvPr/>
        </p:nvSpPr>
        <p:spPr>
          <a:xfrm>
            <a:off x="0" y="1"/>
            <a:ext cx="11839575" cy="6659563"/>
          </a:xfrm>
          <a:prstGeom prst="rect">
            <a:avLst/>
          </a:prstGeom>
          <a:solidFill>
            <a:schemeClr val="tx1">
              <a:lumMod val="95000"/>
              <a:lumOff val="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9E24A59-38D3-41FE-BEC5-1D1DDA4E8D7E}"/>
              </a:ext>
            </a:extLst>
          </p:cNvPr>
          <p:cNvSpPr/>
          <p:nvPr/>
        </p:nvSpPr>
        <p:spPr>
          <a:xfrm>
            <a:off x="1048627" y="935693"/>
            <a:ext cx="8224769" cy="67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 Player action features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FA2204-3B8C-4B13-9D64-6EA24F1DE2CF}"/>
              </a:ext>
            </a:extLst>
          </p:cNvPr>
          <p:cNvSpPr txBox="1"/>
          <p:nvPr/>
        </p:nvSpPr>
        <p:spPr>
          <a:xfrm>
            <a:off x="545294" y="227804"/>
            <a:ext cx="3932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Pre-Processing</a:t>
            </a:r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1E41EE6-7329-43DA-9BF4-B0C4D7E64D3F}"/>
              </a:ext>
            </a:extLst>
          </p:cNvPr>
          <p:cNvGrpSpPr/>
          <p:nvPr/>
        </p:nvGrpSpPr>
        <p:grpSpPr>
          <a:xfrm>
            <a:off x="0" y="197027"/>
            <a:ext cx="1048627" cy="707886"/>
            <a:chOff x="-756690" y="363149"/>
            <a:chExt cx="1048627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120F56-D073-408E-A1B6-11F26C21A95E}"/>
                </a:ext>
              </a:extLst>
            </p:cNvPr>
            <p:cNvSpPr txBox="1"/>
            <p:nvPr/>
          </p:nvSpPr>
          <p:spPr>
            <a:xfrm>
              <a:off x="-756690" y="363149"/>
              <a:ext cx="10486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Impact" panose="020B0806030902050204" pitchFamily="34" charset="0"/>
                  <a:ea typeface="산돌고딕B" panose="02030504000101010101" pitchFamily="18" charset="-127"/>
                  <a:cs typeface="조선일보명조" panose="02030304000000000000" pitchFamily="18" charset="-127"/>
                </a:rPr>
                <a:t>02</a:t>
              </a:r>
              <a:endParaRPr lang="ko-KR" altLang="en-US" sz="4000" dirty="0">
                <a:solidFill>
                  <a:schemeClr val="bg1"/>
                </a:solidFill>
                <a:latin typeface="Impact" panose="020B0806030902050204" pitchFamily="34" charset="0"/>
                <a:ea typeface="산돌고딕B" panose="02030504000101010101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65AF5D9-014E-494F-B636-58E36B18274B}"/>
                </a:ext>
              </a:extLst>
            </p:cNvPr>
            <p:cNvCxnSpPr/>
            <p:nvPr/>
          </p:nvCxnSpPr>
          <p:spPr>
            <a:xfrm>
              <a:off x="-506828" y="989962"/>
              <a:ext cx="547812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4020642-0869-49E1-A1C8-7E689421E31C}"/>
              </a:ext>
            </a:extLst>
          </p:cNvPr>
          <p:cNvSpPr/>
          <p:nvPr/>
        </p:nvSpPr>
        <p:spPr>
          <a:xfrm>
            <a:off x="1807401" y="1738290"/>
            <a:ext cx="8224769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Item_get_count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C96BFE9-0B1B-4B7A-8F0E-FD5F64C63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155" y="2785833"/>
            <a:ext cx="4642314" cy="270012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E10D674-D087-4FAB-B4C5-7FA881BFE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327" y="296758"/>
            <a:ext cx="4389500" cy="60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70"/>
    </mc:Choice>
    <mc:Fallback xmlns="">
      <p:transition advTm="187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D875047-3241-4125-B2EA-5EEF6BF82E30}"/>
              </a:ext>
            </a:extLst>
          </p:cNvPr>
          <p:cNvSpPr/>
          <p:nvPr/>
        </p:nvSpPr>
        <p:spPr>
          <a:xfrm>
            <a:off x="0" y="1"/>
            <a:ext cx="11839575" cy="6659563"/>
          </a:xfrm>
          <a:prstGeom prst="rect">
            <a:avLst/>
          </a:prstGeom>
          <a:solidFill>
            <a:schemeClr val="tx1">
              <a:lumMod val="95000"/>
              <a:lumOff val="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9E24A59-38D3-41FE-BEC5-1D1DDA4E8D7E}"/>
              </a:ext>
            </a:extLst>
          </p:cNvPr>
          <p:cNvSpPr/>
          <p:nvPr/>
        </p:nvSpPr>
        <p:spPr>
          <a:xfrm>
            <a:off x="1048627" y="935693"/>
            <a:ext cx="8224769" cy="67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 Player action features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FA2204-3B8C-4B13-9D64-6EA24F1DE2CF}"/>
              </a:ext>
            </a:extLst>
          </p:cNvPr>
          <p:cNvSpPr txBox="1"/>
          <p:nvPr/>
        </p:nvSpPr>
        <p:spPr>
          <a:xfrm>
            <a:off x="545294" y="227804"/>
            <a:ext cx="3932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Pre-Processing</a:t>
            </a:r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1E41EE6-7329-43DA-9BF4-B0C4D7E64D3F}"/>
              </a:ext>
            </a:extLst>
          </p:cNvPr>
          <p:cNvGrpSpPr/>
          <p:nvPr/>
        </p:nvGrpSpPr>
        <p:grpSpPr>
          <a:xfrm>
            <a:off x="0" y="197027"/>
            <a:ext cx="1048627" cy="707886"/>
            <a:chOff x="-756690" y="363149"/>
            <a:chExt cx="1048627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120F56-D073-408E-A1B6-11F26C21A95E}"/>
                </a:ext>
              </a:extLst>
            </p:cNvPr>
            <p:cNvSpPr txBox="1"/>
            <p:nvPr/>
          </p:nvSpPr>
          <p:spPr>
            <a:xfrm>
              <a:off x="-756690" y="363149"/>
              <a:ext cx="10486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Impact" panose="020B0806030902050204" pitchFamily="34" charset="0"/>
                  <a:ea typeface="산돌고딕B" panose="02030504000101010101" pitchFamily="18" charset="-127"/>
                  <a:cs typeface="조선일보명조" panose="02030304000000000000" pitchFamily="18" charset="-127"/>
                </a:rPr>
                <a:t>02</a:t>
              </a:r>
              <a:endParaRPr lang="ko-KR" altLang="en-US" sz="4000" dirty="0">
                <a:solidFill>
                  <a:schemeClr val="bg1"/>
                </a:solidFill>
                <a:latin typeface="Impact" panose="020B0806030902050204" pitchFamily="34" charset="0"/>
                <a:ea typeface="산돌고딕B" panose="02030504000101010101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65AF5D9-014E-494F-B636-58E36B18274B}"/>
                </a:ext>
              </a:extLst>
            </p:cNvPr>
            <p:cNvCxnSpPr/>
            <p:nvPr/>
          </p:nvCxnSpPr>
          <p:spPr>
            <a:xfrm>
              <a:off x="-506828" y="989962"/>
              <a:ext cx="547812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BD19E38-94D7-4A32-B3A2-F7BA7ACC9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564" y="2057130"/>
            <a:ext cx="7607936" cy="366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2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70"/>
    </mc:Choice>
    <mc:Fallback xmlns="">
      <p:transition advTm="187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D875047-3241-4125-B2EA-5EEF6BF82E30}"/>
              </a:ext>
            </a:extLst>
          </p:cNvPr>
          <p:cNvSpPr/>
          <p:nvPr/>
        </p:nvSpPr>
        <p:spPr>
          <a:xfrm>
            <a:off x="0" y="1"/>
            <a:ext cx="11839575" cy="6659563"/>
          </a:xfrm>
          <a:prstGeom prst="rect">
            <a:avLst/>
          </a:prstGeom>
          <a:solidFill>
            <a:schemeClr val="tx1">
              <a:lumMod val="95000"/>
              <a:lumOff val="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9E24A59-38D3-41FE-BEC5-1D1DDA4E8D7E}"/>
              </a:ext>
            </a:extLst>
          </p:cNvPr>
          <p:cNvSpPr/>
          <p:nvPr/>
        </p:nvSpPr>
        <p:spPr>
          <a:xfrm>
            <a:off x="1048627" y="935693"/>
            <a:ext cx="8224769" cy="67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Group activity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FA2204-3B8C-4B13-9D64-6EA24F1DE2CF}"/>
              </a:ext>
            </a:extLst>
          </p:cNvPr>
          <p:cNvSpPr txBox="1"/>
          <p:nvPr/>
        </p:nvSpPr>
        <p:spPr>
          <a:xfrm>
            <a:off x="545294" y="227804"/>
            <a:ext cx="3932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Pre-Processing</a:t>
            </a:r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1E41EE6-7329-43DA-9BF4-B0C4D7E64D3F}"/>
              </a:ext>
            </a:extLst>
          </p:cNvPr>
          <p:cNvGrpSpPr/>
          <p:nvPr/>
        </p:nvGrpSpPr>
        <p:grpSpPr>
          <a:xfrm>
            <a:off x="0" y="197027"/>
            <a:ext cx="1048627" cy="707886"/>
            <a:chOff x="-756690" y="363149"/>
            <a:chExt cx="1048627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120F56-D073-408E-A1B6-11F26C21A95E}"/>
                </a:ext>
              </a:extLst>
            </p:cNvPr>
            <p:cNvSpPr txBox="1"/>
            <p:nvPr/>
          </p:nvSpPr>
          <p:spPr>
            <a:xfrm>
              <a:off x="-756690" y="363149"/>
              <a:ext cx="10486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Impact" panose="020B0806030902050204" pitchFamily="34" charset="0"/>
                  <a:ea typeface="산돌고딕B" panose="02030504000101010101" pitchFamily="18" charset="-127"/>
                  <a:cs typeface="조선일보명조" panose="02030304000000000000" pitchFamily="18" charset="-127"/>
                </a:rPr>
                <a:t>02</a:t>
              </a:r>
              <a:endParaRPr lang="ko-KR" altLang="en-US" sz="4000" dirty="0">
                <a:solidFill>
                  <a:schemeClr val="bg1"/>
                </a:solidFill>
                <a:latin typeface="Impact" panose="020B0806030902050204" pitchFamily="34" charset="0"/>
                <a:ea typeface="산돌고딕B" panose="02030504000101010101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65AF5D9-014E-494F-B636-58E36B18274B}"/>
                </a:ext>
              </a:extLst>
            </p:cNvPr>
            <p:cNvCxnSpPr/>
            <p:nvPr/>
          </p:nvCxnSpPr>
          <p:spPr>
            <a:xfrm>
              <a:off x="-506828" y="989962"/>
              <a:ext cx="547812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4020642-0869-49E1-A1C8-7E689421E31C}"/>
              </a:ext>
            </a:extLst>
          </p:cNvPr>
          <p:cNvSpPr/>
          <p:nvPr/>
        </p:nvSpPr>
        <p:spPr>
          <a:xfrm>
            <a:off x="1807401" y="1738290"/>
            <a:ext cx="8224769" cy="1432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Avg_partytime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Guild_act_count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Guild_join_count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051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70"/>
    </mc:Choice>
    <mc:Fallback xmlns="">
      <p:transition advTm="187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D875047-3241-4125-B2EA-5EEF6BF82E30}"/>
              </a:ext>
            </a:extLst>
          </p:cNvPr>
          <p:cNvSpPr/>
          <p:nvPr/>
        </p:nvSpPr>
        <p:spPr>
          <a:xfrm>
            <a:off x="0" y="1"/>
            <a:ext cx="11839575" cy="6659563"/>
          </a:xfrm>
          <a:prstGeom prst="rect">
            <a:avLst/>
          </a:prstGeom>
          <a:solidFill>
            <a:schemeClr val="tx1">
              <a:lumMod val="95000"/>
              <a:lumOff val="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9E24A59-38D3-41FE-BEC5-1D1DDA4E8D7E}"/>
              </a:ext>
            </a:extLst>
          </p:cNvPr>
          <p:cNvSpPr/>
          <p:nvPr/>
        </p:nvSpPr>
        <p:spPr>
          <a:xfrm>
            <a:off x="1048627" y="935693"/>
            <a:ext cx="8224769" cy="67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Group activity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FA2204-3B8C-4B13-9D64-6EA24F1DE2CF}"/>
              </a:ext>
            </a:extLst>
          </p:cNvPr>
          <p:cNvSpPr txBox="1"/>
          <p:nvPr/>
        </p:nvSpPr>
        <p:spPr>
          <a:xfrm>
            <a:off x="545294" y="227804"/>
            <a:ext cx="3932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Pre-Processing</a:t>
            </a:r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1E41EE6-7329-43DA-9BF4-B0C4D7E64D3F}"/>
              </a:ext>
            </a:extLst>
          </p:cNvPr>
          <p:cNvGrpSpPr/>
          <p:nvPr/>
        </p:nvGrpSpPr>
        <p:grpSpPr>
          <a:xfrm>
            <a:off x="0" y="197027"/>
            <a:ext cx="1048627" cy="707886"/>
            <a:chOff x="-756690" y="363149"/>
            <a:chExt cx="1048627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120F56-D073-408E-A1B6-11F26C21A95E}"/>
                </a:ext>
              </a:extLst>
            </p:cNvPr>
            <p:cNvSpPr txBox="1"/>
            <p:nvPr/>
          </p:nvSpPr>
          <p:spPr>
            <a:xfrm>
              <a:off x="-756690" y="363149"/>
              <a:ext cx="10486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Impact" panose="020B0806030902050204" pitchFamily="34" charset="0"/>
                  <a:ea typeface="산돌고딕B" panose="02030504000101010101" pitchFamily="18" charset="-127"/>
                  <a:cs typeface="조선일보명조" panose="02030304000000000000" pitchFamily="18" charset="-127"/>
                </a:rPr>
                <a:t>02</a:t>
              </a:r>
              <a:endParaRPr lang="ko-KR" altLang="en-US" sz="4000" dirty="0">
                <a:solidFill>
                  <a:schemeClr val="bg1"/>
                </a:solidFill>
                <a:latin typeface="Impact" panose="020B0806030902050204" pitchFamily="34" charset="0"/>
                <a:ea typeface="산돌고딕B" panose="02030504000101010101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65AF5D9-014E-494F-B636-58E36B18274B}"/>
                </a:ext>
              </a:extLst>
            </p:cNvPr>
            <p:cNvCxnSpPr/>
            <p:nvPr/>
          </p:nvCxnSpPr>
          <p:spPr>
            <a:xfrm>
              <a:off x="-506828" y="989962"/>
              <a:ext cx="547812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4020642-0869-49E1-A1C8-7E689421E31C}"/>
              </a:ext>
            </a:extLst>
          </p:cNvPr>
          <p:cNvSpPr/>
          <p:nvPr/>
        </p:nvSpPr>
        <p:spPr>
          <a:xfrm>
            <a:off x="1807401" y="1738290"/>
            <a:ext cx="8224769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Avg_partytime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83B90C-8EB2-40CF-AF07-387DC01E7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348" y="2670867"/>
            <a:ext cx="4994187" cy="27575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9E295DA-40B3-45C1-AB44-F0A9C9FE7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435" y="550969"/>
            <a:ext cx="3391194" cy="55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3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70"/>
    </mc:Choice>
    <mc:Fallback xmlns="">
      <p:transition advTm="187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149BB7-36A0-4659-99EC-E02436440966}"/>
              </a:ext>
            </a:extLst>
          </p:cNvPr>
          <p:cNvSpPr/>
          <p:nvPr/>
        </p:nvSpPr>
        <p:spPr>
          <a:xfrm>
            <a:off x="0" y="1"/>
            <a:ext cx="11839575" cy="6659563"/>
          </a:xfrm>
          <a:prstGeom prst="rect">
            <a:avLst/>
          </a:prstGeom>
          <a:solidFill>
            <a:schemeClr val="tx1">
              <a:lumMod val="95000"/>
              <a:lumOff val="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0" y="687060"/>
            <a:ext cx="2516697" cy="6356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8308" y="687060"/>
            <a:ext cx="2242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sz="4000" spc="-1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48095" y="3037392"/>
            <a:ext cx="2682282" cy="584775"/>
            <a:chOff x="346328" y="2239919"/>
            <a:chExt cx="2682282" cy="584775"/>
          </a:xfrm>
        </p:grpSpPr>
        <p:sp>
          <p:nvSpPr>
            <p:cNvPr id="10" name="TextBox 9"/>
            <p:cNvSpPr txBox="1"/>
            <p:nvPr/>
          </p:nvSpPr>
          <p:spPr>
            <a:xfrm>
              <a:off x="346328" y="2239919"/>
              <a:ext cx="6697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01</a:t>
              </a:r>
              <a:endParaRPr lang="ko-KR" altLang="en-US" sz="3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456588" y="2751685"/>
              <a:ext cx="40634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86016" y="2341048"/>
              <a:ext cx="24425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Raw Data</a:t>
              </a:r>
              <a:endPara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078583" y="3037392"/>
            <a:ext cx="3177756" cy="584775"/>
            <a:chOff x="124326" y="2239919"/>
            <a:chExt cx="3177756" cy="584775"/>
          </a:xfrm>
        </p:grpSpPr>
        <p:sp>
          <p:nvSpPr>
            <p:cNvPr id="38" name="TextBox 37"/>
            <p:cNvSpPr txBox="1"/>
            <p:nvPr/>
          </p:nvSpPr>
          <p:spPr>
            <a:xfrm>
              <a:off x="124326" y="2239919"/>
              <a:ext cx="6697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02</a:t>
              </a:r>
              <a:endParaRPr lang="ko-KR" altLang="en-US" sz="3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39" name="직선 연결선 38"/>
            <p:cNvCxnSpPr/>
            <p:nvPr/>
          </p:nvCxnSpPr>
          <p:spPr>
            <a:xfrm>
              <a:off x="254906" y="2751685"/>
              <a:ext cx="40634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724256" y="2341045"/>
              <a:ext cx="25778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Pre-Processing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689222" y="3037392"/>
            <a:ext cx="669724" cy="584775"/>
            <a:chOff x="732640" y="2239919"/>
            <a:chExt cx="669724" cy="584775"/>
          </a:xfrm>
        </p:grpSpPr>
        <p:sp>
          <p:nvSpPr>
            <p:cNvPr id="45" name="TextBox 44"/>
            <p:cNvSpPr txBox="1"/>
            <p:nvPr/>
          </p:nvSpPr>
          <p:spPr>
            <a:xfrm>
              <a:off x="732640" y="2239919"/>
              <a:ext cx="6697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03</a:t>
              </a:r>
              <a:endParaRPr lang="ko-KR" altLang="en-US" sz="3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868300" y="2772233"/>
              <a:ext cx="40634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6D74F2D-92CD-4F2C-8845-436E6D080EC8}"/>
              </a:ext>
            </a:extLst>
          </p:cNvPr>
          <p:cNvSpPr txBox="1"/>
          <p:nvPr/>
        </p:nvSpPr>
        <p:spPr>
          <a:xfrm>
            <a:off x="8358946" y="3138518"/>
            <a:ext cx="2577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Network Analysis</a:t>
            </a:r>
            <a:endParaRPr lang="ko-KR" altLang="en-US" sz="2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083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53"/>
    </mc:Choice>
    <mc:Fallback xmlns="">
      <p:transition advTm="185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149BB7-36A0-4659-99EC-E02436440966}"/>
              </a:ext>
            </a:extLst>
          </p:cNvPr>
          <p:cNvSpPr/>
          <p:nvPr/>
        </p:nvSpPr>
        <p:spPr>
          <a:xfrm>
            <a:off x="0" y="0"/>
            <a:ext cx="11839575" cy="6659563"/>
          </a:xfrm>
          <a:prstGeom prst="rect">
            <a:avLst/>
          </a:prstGeom>
          <a:solidFill>
            <a:schemeClr val="tx1">
              <a:lumMod val="95000"/>
              <a:lumOff val="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313EC96-6EA4-40A9-A861-ECBB5BB119DF}"/>
              </a:ext>
            </a:extLst>
          </p:cNvPr>
          <p:cNvGrpSpPr/>
          <p:nvPr/>
        </p:nvGrpSpPr>
        <p:grpSpPr>
          <a:xfrm>
            <a:off x="7689222" y="3037392"/>
            <a:ext cx="669724" cy="584775"/>
            <a:chOff x="732640" y="2239919"/>
            <a:chExt cx="669724" cy="58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B1BED5F-4B5A-4115-B757-9EF60309E8A0}"/>
                </a:ext>
              </a:extLst>
            </p:cNvPr>
            <p:cNvSpPr txBox="1"/>
            <p:nvPr/>
          </p:nvSpPr>
          <p:spPr>
            <a:xfrm>
              <a:off x="732640" y="2239919"/>
              <a:ext cx="6697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03</a:t>
              </a:r>
              <a:endParaRPr lang="ko-KR" altLang="en-US" sz="3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DC75AA35-81DD-4DB5-AA6C-268E5A0E5AE6}"/>
                </a:ext>
              </a:extLst>
            </p:cNvPr>
            <p:cNvCxnSpPr/>
            <p:nvPr/>
          </p:nvCxnSpPr>
          <p:spPr>
            <a:xfrm>
              <a:off x="868300" y="2772233"/>
              <a:ext cx="40634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387A9A4-8543-4DEF-80B8-F771BA717AB9}"/>
              </a:ext>
            </a:extLst>
          </p:cNvPr>
          <p:cNvSpPr txBox="1"/>
          <p:nvPr/>
        </p:nvSpPr>
        <p:spPr>
          <a:xfrm>
            <a:off x="8358946" y="3138518"/>
            <a:ext cx="2577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Network Analysis</a:t>
            </a:r>
            <a:endParaRPr lang="ko-KR" altLang="en-US" sz="2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0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53"/>
    </mc:Choice>
    <mc:Fallback xmlns="">
      <p:transition advTm="185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D875047-3241-4125-B2EA-5EEF6BF82E30}"/>
              </a:ext>
            </a:extLst>
          </p:cNvPr>
          <p:cNvSpPr/>
          <p:nvPr/>
        </p:nvSpPr>
        <p:spPr>
          <a:xfrm>
            <a:off x="0" y="1"/>
            <a:ext cx="11839575" cy="6659563"/>
          </a:xfrm>
          <a:prstGeom prst="rect">
            <a:avLst/>
          </a:prstGeom>
          <a:solidFill>
            <a:schemeClr val="tx1">
              <a:lumMod val="95000"/>
              <a:lumOff val="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B9E6C8-92A0-4338-B90F-F13DD61842BA}"/>
              </a:ext>
            </a:extLst>
          </p:cNvPr>
          <p:cNvSpPr txBox="1"/>
          <p:nvPr/>
        </p:nvSpPr>
        <p:spPr>
          <a:xfrm>
            <a:off x="907005" y="227804"/>
            <a:ext cx="6101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Network Analysis</a:t>
            </a:r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25D5E22-6F70-4009-A46E-E491CFEBEF60}"/>
              </a:ext>
            </a:extLst>
          </p:cNvPr>
          <p:cNvGrpSpPr/>
          <p:nvPr/>
        </p:nvGrpSpPr>
        <p:grpSpPr>
          <a:xfrm>
            <a:off x="0" y="197027"/>
            <a:ext cx="1048627" cy="707886"/>
            <a:chOff x="-756690" y="363149"/>
            <a:chExt cx="1048627" cy="70788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7F50DF0-E728-4015-A6A0-9E5C4585096B}"/>
                </a:ext>
              </a:extLst>
            </p:cNvPr>
            <p:cNvSpPr txBox="1"/>
            <p:nvPr/>
          </p:nvSpPr>
          <p:spPr>
            <a:xfrm>
              <a:off x="-756690" y="363149"/>
              <a:ext cx="10486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Impact" panose="020B0806030902050204" pitchFamily="34" charset="0"/>
                  <a:ea typeface="산돌고딕B" panose="02030504000101010101" pitchFamily="18" charset="-127"/>
                  <a:cs typeface="조선일보명조" panose="02030304000000000000" pitchFamily="18" charset="-127"/>
                </a:rPr>
                <a:t>03</a:t>
              </a:r>
              <a:endParaRPr lang="ko-KR" altLang="en-US" sz="4000" dirty="0">
                <a:solidFill>
                  <a:schemeClr val="bg1"/>
                </a:solidFill>
                <a:latin typeface="Impact" panose="020B0806030902050204" pitchFamily="34" charset="0"/>
                <a:ea typeface="산돌고딕B" panose="02030504000101010101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041E36C-3279-41FE-B72D-AD7C6C4FEEA1}"/>
                </a:ext>
              </a:extLst>
            </p:cNvPr>
            <p:cNvCxnSpPr/>
            <p:nvPr/>
          </p:nvCxnSpPr>
          <p:spPr>
            <a:xfrm>
              <a:off x="-506828" y="989962"/>
              <a:ext cx="547812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2C4F9F4-DBFC-4447-A7FC-2330B567BDBB}"/>
              </a:ext>
            </a:extLst>
          </p:cNvPr>
          <p:cNvSpPr txBox="1"/>
          <p:nvPr/>
        </p:nvSpPr>
        <p:spPr>
          <a:xfrm>
            <a:off x="1047536" y="822084"/>
            <a:ext cx="6101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What is Network Analysis?</a:t>
            </a:r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2112C0-71CE-4FCA-8419-386E71DE32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61" y="1552353"/>
            <a:ext cx="6430617" cy="42833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0547A4-AAD8-4B28-8120-57009B5D5B47}"/>
              </a:ext>
            </a:extLst>
          </p:cNvPr>
          <p:cNvSpPr txBox="1"/>
          <p:nvPr/>
        </p:nvSpPr>
        <p:spPr>
          <a:xfrm>
            <a:off x="7345016" y="1572231"/>
            <a:ext cx="4082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Ex) Company Database</a:t>
            </a:r>
            <a:endParaRPr lang="ko-KR" altLang="en-US" sz="28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DCC556-83E2-4CD4-A6E3-685C0FE6F7BC}"/>
              </a:ext>
            </a:extLst>
          </p:cNvPr>
          <p:cNvSpPr txBox="1"/>
          <p:nvPr/>
        </p:nvSpPr>
        <p:spPr>
          <a:xfrm>
            <a:off x="7345017" y="2138657"/>
            <a:ext cx="388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개체 인스턴스</a:t>
            </a:r>
            <a:r>
              <a:rPr lang="en-US" altLang="ko-KR" sz="16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(Employee </a:t>
            </a:r>
            <a:r>
              <a:rPr lang="ko-KR" altLang="en-US" sz="16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등</a:t>
            </a:r>
            <a:r>
              <a:rPr lang="en-US" altLang="ko-KR" sz="16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lang="ko-KR" altLang="en-US" sz="16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의 정보를 파악하고</a:t>
            </a:r>
            <a:r>
              <a:rPr lang="en-US" altLang="ko-KR" sz="16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개체 간 관계를 구조화 시키기에 용이함</a:t>
            </a:r>
          </a:p>
        </p:txBody>
      </p:sp>
    </p:spTree>
    <p:extLst>
      <p:ext uri="{BB962C8B-B14F-4D97-AF65-F5344CB8AC3E}">
        <p14:creationId xmlns:p14="http://schemas.microsoft.com/office/powerpoint/2010/main" val="96525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70"/>
    </mc:Choice>
    <mc:Fallback xmlns="">
      <p:transition advTm="187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D875047-3241-4125-B2EA-5EEF6BF82E30}"/>
              </a:ext>
            </a:extLst>
          </p:cNvPr>
          <p:cNvSpPr/>
          <p:nvPr/>
        </p:nvSpPr>
        <p:spPr>
          <a:xfrm>
            <a:off x="0" y="1"/>
            <a:ext cx="11839575" cy="6659563"/>
          </a:xfrm>
          <a:prstGeom prst="rect">
            <a:avLst/>
          </a:prstGeom>
          <a:solidFill>
            <a:schemeClr val="tx1">
              <a:lumMod val="95000"/>
              <a:lumOff val="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4F9F4-DBFC-4447-A7FC-2330B567BDBB}"/>
              </a:ext>
            </a:extLst>
          </p:cNvPr>
          <p:cNvSpPr txBox="1"/>
          <p:nvPr/>
        </p:nvSpPr>
        <p:spPr>
          <a:xfrm>
            <a:off x="1047536" y="822084"/>
            <a:ext cx="6101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What is Network Analysis?</a:t>
            </a:r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2112C0-71CE-4FCA-8419-386E71DE32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61" y="1552353"/>
            <a:ext cx="6430617" cy="42833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7AD63-33CD-4EBB-8C66-0D776E2C13FD}"/>
              </a:ext>
            </a:extLst>
          </p:cNvPr>
          <p:cNvSpPr txBox="1"/>
          <p:nvPr/>
        </p:nvSpPr>
        <p:spPr>
          <a:xfrm>
            <a:off x="7345016" y="1572231"/>
            <a:ext cx="4082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Ex) Company Database</a:t>
            </a:r>
            <a:endParaRPr lang="ko-KR" altLang="en-US" sz="28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D8DD4B-BD76-4504-8AC3-04FC8DAEFD77}"/>
              </a:ext>
            </a:extLst>
          </p:cNvPr>
          <p:cNvSpPr txBox="1"/>
          <p:nvPr/>
        </p:nvSpPr>
        <p:spPr>
          <a:xfrm>
            <a:off x="7345017" y="4794944"/>
            <a:ext cx="388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“ </a:t>
            </a:r>
            <a:r>
              <a:rPr lang="ko-KR" altLang="en-US" sz="16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회사는</a:t>
            </a:r>
            <a:r>
              <a:rPr lang="en-US" altLang="ko-KR" sz="16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사내 문화와 직원 간 관계를 개선하고 싶어한다</a:t>
            </a:r>
            <a:r>
              <a:rPr lang="en-US" altLang="ko-KR" sz="16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Employee</a:t>
            </a:r>
            <a:r>
              <a:rPr lang="ko-KR" altLang="en-US" sz="16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들의 전반적 사회적 관계를 표현할 수는 없는가</a:t>
            </a:r>
            <a:r>
              <a:rPr lang="en-US" altLang="ko-KR" sz="16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? “</a:t>
            </a:r>
            <a:endParaRPr lang="ko-KR" altLang="en-US" sz="16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47A84F-F30D-4EE7-8891-AABFB3188FD8}"/>
              </a:ext>
            </a:extLst>
          </p:cNvPr>
          <p:cNvSpPr txBox="1"/>
          <p:nvPr/>
        </p:nvSpPr>
        <p:spPr>
          <a:xfrm>
            <a:off x="7345017" y="2138657"/>
            <a:ext cx="388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개체 인스턴스</a:t>
            </a:r>
            <a:r>
              <a:rPr lang="en-US" altLang="ko-KR" sz="16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(Employee </a:t>
            </a:r>
            <a:r>
              <a:rPr lang="ko-KR" altLang="en-US" sz="16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등</a:t>
            </a:r>
            <a:r>
              <a:rPr lang="en-US" altLang="ko-KR" sz="16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lang="ko-KR" altLang="en-US" sz="16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의 정보를 파악하고</a:t>
            </a:r>
            <a:r>
              <a:rPr lang="en-US" altLang="ko-KR" sz="16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개체 간 관계를 구조화 시키기에 용이함</a:t>
            </a: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521DE5DC-11EE-48A7-8F3E-4EA0C95AEF8B}"/>
              </a:ext>
            </a:extLst>
          </p:cNvPr>
          <p:cNvSpPr/>
          <p:nvPr/>
        </p:nvSpPr>
        <p:spPr>
          <a:xfrm>
            <a:off x="8935278" y="3045663"/>
            <a:ext cx="288235" cy="1331844"/>
          </a:xfrm>
          <a:prstGeom prst="downArrow">
            <a:avLst>
              <a:gd name="adj1" fmla="val 22413"/>
              <a:gd name="adj2" fmla="val 500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A02F11-7CC5-434D-AE42-9B8D69574EC4}"/>
              </a:ext>
            </a:extLst>
          </p:cNvPr>
          <p:cNvSpPr txBox="1"/>
          <p:nvPr/>
        </p:nvSpPr>
        <p:spPr>
          <a:xfrm>
            <a:off x="907005" y="227804"/>
            <a:ext cx="6101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Network Analysis</a:t>
            </a:r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39759D-785D-4CED-84B8-09BB47E5AB71}"/>
              </a:ext>
            </a:extLst>
          </p:cNvPr>
          <p:cNvGrpSpPr/>
          <p:nvPr/>
        </p:nvGrpSpPr>
        <p:grpSpPr>
          <a:xfrm>
            <a:off x="0" y="197027"/>
            <a:ext cx="1048627" cy="707886"/>
            <a:chOff x="-756690" y="363149"/>
            <a:chExt cx="1048627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D88A2A-0705-40FE-BE69-B44DF1C635CB}"/>
                </a:ext>
              </a:extLst>
            </p:cNvPr>
            <p:cNvSpPr txBox="1"/>
            <p:nvPr/>
          </p:nvSpPr>
          <p:spPr>
            <a:xfrm>
              <a:off x="-756690" y="363149"/>
              <a:ext cx="10486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Impact" panose="020B0806030902050204" pitchFamily="34" charset="0"/>
                  <a:ea typeface="산돌고딕B" panose="02030504000101010101" pitchFamily="18" charset="-127"/>
                  <a:cs typeface="조선일보명조" panose="02030304000000000000" pitchFamily="18" charset="-127"/>
                </a:rPr>
                <a:t>03</a:t>
              </a:r>
              <a:endParaRPr lang="ko-KR" altLang="en-US" sz="4000" dirty="0">
                <a:solidFill>
                  <a:schemeClr val="bg1"/>
                </a:solidFill>
                <a:latin typeface="Impact" panose="020B0806030902050204" pitchFamily="34" charset="0"/>
                <a:ea typeface="산돌고딕B" panose="02030504000101010101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88EA6DC-75B7-4FF1-81D3-782818EC00E1}"/>
                </a:ext>
              </a:extLst>
            </p:cNvPr>
            <p:cNvCxnSpPr/>
            <p:nvPr/>
          </p:nvCxnSpPr>
          <p:spPr>
            <a:xfrm>
              <a:off x="-506828" y="989962"/>
              <a:ext cx="547812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451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70"/>
    </mc:Choice>
    <mc:Fallback xmlns="">
      <p:transition advTm="187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D875047-3241-4125-B2EA-5EEF6BF82E30}"/>
              </a:ext>
            </a:extLst>
          </p:cNvPr>
          <p:cNvSpPr/>
          <p:nvPr/>
        </p:nvSpPr>
        <p:spPr>
          <a:xfrm>
            <a:off x="0" y="1"/>
            <a:ext cx="11839575" cy="6659563"/>
          </a:xfrm>
          <a:prstGeom prst="rect">
            <a:avLst/>
          </a:prstGeom>
          <a:solidFill>
            <a:schemeClr val="tx1">
              <a:lumMod val="95000"/>
              <a:lumOff val="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4F9F4-DBFC-4447-A7FC-2330B567BDBB}"/>
              </a:ext>
            </a:extLst>
          </p:cNvPr>
          <p:cNvSpPr txBox="1"/>
          <p:nvPr/>
        </p:nvSpPr>
        <p:spPr>
          <a:xfrm>
            <a:off x="1047536" y="822084"/>
            <a:ext cx="6101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What is Network Analysis?</a:t>
            </a:r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EF3A205-6ED6-47E1-8183-89B375696B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32"/>
          <a:stretch/>
        </p:blipFill>
        <p:spPr>
          <a:xfrm>
            <a:off x="2823998" y="1726116"/>
            <a:ext cx="5584457" cy="27542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DF7E2D-8A14-47E3-838F-9CA3C82367B3}"/>
              </a:ext>
            </a:extLst>
          </p:cNvPr>
          <p:cNvSpPr txBox="1"/>
          <p:nvPr/>
        </p:nvSpPr>
        <p:spPr>
          <a:xfrm>
            <a:off x="546651" y="4614607"/>
            <a:ext cx="6211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Social Network</a:t>
            </a:r>
            <a:endParaRPr lang="ko-KR" altLang="en-US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98AEA2-AA73-4A1B-8679-C69B81FE2BC9}"/>
              </a:ext>
            </a:extLst>
          </p:cNvPr>
          <p:cNvSpPr txBox="1"/>
          <p:nvPr/>
        </p:nvSpPr>
        <p:spPr>
          <a:xfrm>
            <a:off x="546651" y="5180721"/>
            <a:ext cx="9382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하나의 사회를 이루는 구성 요소들 간의 네트워크</a:t>
            </a:r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br>
              <a:rPr lang="ko-KR" altLang="en-US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흔히 기업이나 기관내 조직 사회</a:t>
            </a:r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공동체와 같은 단체 등을 표현합니다</a:t>
            </a:r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즉 각자가 속한 사회적 집단에 대해 네트워크</a:t>
            </a:r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(graph)</a:t>
            </a:r>
            <a:r>
              <a:rPr lang="ko-KR" altLang="en-US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 표현한 것을 </a:t>
            </a:r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Social Network</a:t>
            </a:r>
            <a:r>
              <a:rPr lang="ko-KR" altLang="en-US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라고 할 수 있습니다</a:t>
            </a:r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7FD804-3EA3-49AA-9758-880E920B67A6}"/>
              </a:ext>
            </a:extLst>
          </p:cNvPr>
          <p:cNvSpPr txBox="1"/>
          <p:nvPr/>
        </p:nvSpPr>
        <p:spPr>
          <a:xfrm>
            <a:off x="907005" y="227804"/>
            <a:ext cx="6101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Network Analysis</a:t>
            </a:r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A51CCCD-8DA0-47C4-8A6C-398BBD10DBF7}"/>
              </a:ext>
            </a:extLst>
          </p:cNvPr>
          <p:cNvGrpSpPr/>
          <p:nvPr/>
        </p:nvGrpSpPr>
        <p:grpSpPr>
          <a:xfrm>
            <a:off x="0" y="197027"/>
            <a:ext cx="1048627" cy="707886"/>
            <a:chOff x="-756690" y="363149"/>
            <a:chExt cx="1048627" cy="70788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881BF1-F762-4972-81A0-B04CD87601DC}"/>
                </a:ext>
              </a:extLst>
            </p:cNvPr>
            <p:cNvSpPr txBox="1"/>
            <p:nvPr/>
          </p:nvSpPr>
          <p:spPr>
            <a:xfrm>
              <a:off x="-756690" y="363149"/>
              <a:ext cx="10486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Impact" panose="020B0806030902050204" pitchFamily="34" charset="0"/>
                  <a:ea typeface="산돌고딕B" panose="02030504000101010101" pitchFamily="18" charset="-127"/>
                  <a:cs typeface="조선일보명조" panose="02030304000000000000" pitchFamily="18" charset="-127"/>
                </a:rPr>
                <a:t>03</a:t>
              </a:r>
              <a:endParaRPr lang="ko-KR" altLang="en-US" sz="4000" dirty="0">
                <a:solidFill>
                  <a:schemeClr val="bg1"/>
                </a:solidFill>
                <a:latin typeface="Impact" panose="020B0806030902050204" pitchFamily="34" charset="0"/>
                <a:ea typeface="산돌고딕B" panose="02030504000101010101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E66B9D7-829A-48B6-B9DB-12F3B0858EA6}"/>
                </a:ext>
              </a:extLst>
            </p:cNvPr>
            <p:cNvCxnSpPr/>
            <p:nvPr/>
          </p:nvCxnSpPr>
          <p:spPr>
            <a:xfrm>
              <a:off x="-506828" y="989962"/>
              <a:ext cx="547812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281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70"/>
    </mc:Choice>
    <mc:Fallback xmlns="">
      <p:transition advTm="187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D875047-3241-4125-B2EA-5EEF6BF82E30}"/>
              </a:ext>
            </a:extLst>
          </p:cNvPr>
          <p:cNvSpPr/>
          <p:nvPr/>
        </p:nvSpPr>
        <p:spPr>
          <a:xfrm>
            <a:off x="0" y="1"/>
            <a:ext cx="11839575" cy="6659563"/>
          </a:xfrm>
          <a:prstGeom prst="rect">
            <a:avLst/>
          </a:prstGeom>
          <a:solidFill>
            <a:schemeClr val="tx1">
              <a:lumMod val="95000"/>
              <a:lumOff val="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4F9F4-DBFC-4447-A7FC-2330B567BDBB}"/>
              </a:ext>
            </a:extLst>
          </p:cNvPr>
          <p:cNvSpPr txBox="1"/>
          <p:nvPr/>
        </p:nvSpPr>
        <p:spPr>
          <a:xfrm>
            <a:off x="1047536" y="822084"/>
            <a:ext cx="6101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Social Network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의 구성</a:t>
            </a:r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C3AB4D-EDAD-4EAB-878C-A69D3A35D0F5}"/>
              </a:ext>
            </a:extLst>
          </p:cNvPr>
          <p:cNvCxnSpPr>
            <a:cxnSpLocks/>
          </p:cNvCxnSpPr>
          <p:nvPr/>
        </p:nvCxnSpPr>
        <p:spPr>
          <a:xfrm>
            <a:off x="4697128" y="2871163"/>
            <a:ext cx="210793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F3E3F3E4-B95A-4234-90D7-E810E26580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00" b="27300" l="9955" r="89970">
                        <a14:foregroundMark x1="24963" y1="1300" x2="24963" y2="1300"/>
                        <a14:foregroundMark x1="26300" y1="10100" x2="26300" y2="10100"/>
                        <a14:foregroundMark x1="24443" y1="11400" x2="24443" y2="11400"/>
                        <a14:foregroundMark x1="25557" y1="6800" x2="25557" y2="6800"/>
                        <a14:foregroundMark x1="26152" y1="6300" x2="26152" y2="6300"/>
                        <a14:foregroundMark x1="25929" y1="5200" x2="25929" y2="5200"/>
                        <a14:foregroundMark x1="25929" y1="5200" x2="25929" y2="5200"/>
                        <a14:foregroundMark x1="25929" y1="5200" x2="25929" y2="5200"/>
                        <a14:foregroundMark x1="27860" y1="8000" x2="27860" y2="8000"/>
                        <a14:foregroundMark x1="27860" y1="9400" x2="27860" y2="9400"/>
                        <a14:foregroundMark x1="27860" y1="9400" x2="27860" y2="9400"/>
                        <a14:foregroundMark x1="28455" y1="12600" x2="28455" y2="12600"/>
                        <a14:foregroundMark x1="28529" y1="12600" x2="28529" y2="12600"/>
                        <a14:foregroundMark x1="29123" y1="15100" x2="29123" y2="15100"/>
                        <a14:foregroundMark x1="29123" y1="15100" x2="29123" y2="15100"/>
                        <a14:foregroundMark x1="71471" y1="10000" x2="71471" y2="10000"/>
                        <a14:foregroundMark x1="76820" y1="7700" x2="76820" y2="7700"/>
                        <a14:foregroundMark x1="76969" y1="7800" x2="76969" y2="7800"/>
                        <a14:foregroundMark x1="76895" y1="7800" x2="76895" y2="7800"/>
                        <a14:foregroundMark x1="77117" y1="9900" x2="77117" y2="9900"/>
                        <a14:foregroundMark x1="77117" y1="9900" x2="77117" y2="9900"/>
                        <a14:foregroundMark x1="77117" y1="9900" x2="77117" y2="9900"/>
                        <a14:foregroundMark x1="77117" y1="13000" x2="77117" y2="13000"/>
                        <a14:foregroundMark x1="77117" y1="13000" x2="77117" y2="13000"/>
                        <a14:foregroundMark x1="77266" y1="16900" x2="77266" y2="16900"/>
                        <a14:foregroundMark x1="77266" y1="16900" x2="77266" y2="16900"/>
                        <a14:foregroundMark x1="78232" y1="7900" x2="78232" y2="7900"/>
                        <a14:foregroundMark x1="77043" y1="6600" x2="77043" y2="6600"/>
                        <a14:foregroundMark x1="77043" y1="6600" x2="77043" y2="6600"/>
                        <a14:foregroundMark x1="77489" y1="5200" x2="77489" y2="5200"/>
                        <a14:foregroundMark x1="77489" y1="5200" x2="77489" y2="5200"/>
                        <a14:foregroundMark x1="76895" y1="5200" x2="76895" y2="5200"/>
                        <a14:foregroundMark x1="77712" y1="4900" x2="77712" y2="4900"/>
                        <a14:foregroundMark x1="77712" y1="4900" x2="77712" y2="4900"/>
                        <a14:foregroundMark x1="78752" y1="5000" x2="78752" y2="5000"/>
                        <a14:foregroundMark x1="78752" y1="5000" x2="78752" y2="5000"/>
                        <a14:foregroundMark x1="79198" y1="10500" x2="79198" y2="10500"/>
                        <a14:foregroundMark x1="79866" y1="11100" x2="79866" y2="11100"/>
                        <a14:foregroundMark x1="81501" y1="12900" x2="81501" y2="12900"/>
                        <a14:foregroundMark x1="82021" y1="13700" x2="82021" y2="13700"/>
                        <a14:foregroundMark x1="82021" y1="13700" x2="82021" y2="13700"/>
                        <a14:foregroundMark x1="82021" y1="13700" x2="82021" y2="13700"/>
                        <a14:foregroundMark x1="82095" y1="15500" x2="82095" y2="15500"/>
                        <a14:foregroundMark x1="82095" y1="15500" x2="82095" y2="15500"/>
                        <a14:foregroundMark x1="80461" y1="17200" x2="80461" y2="17200"/>
                        <a14:foregroundMark x1="80461" y1="17200" x2="80461" y2="17200"/>
                        <a14:foregroundMark x1="81426" y1="7600" x2="81426" y2="7600"/>
                        <a14:foregroundMark x1="81426" y1="7600" x2="81426" y2="7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3213" b="69641"/>
          <a:stretch/>
        </p:blipFill>
        <p:spPr>
          <a:xfrm>
            <a:off x="2873694" y="2249566"/>
            <a:ext cx="5584457" cy="13932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0AEC6E-7130-4D2E-A949-1F25E29A6571}"/>
              </a:ext>
            </a:extLst>
          </p:cNvPr>
          <p:cNvSpPr txBox="1"/>
          <p:nvPr/>
        </p:nvSpPr>
        <p:spPr>
          <a:xfrm>
            <a:off x="7008247" y="3455589"/>
            <a:ext cx="1270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Node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9E1F3D-A461-47F2-AC66-2595639A14C8}"/>
              </a:ext>
            </a:extLst>
          </p:cNvPr>
          <p:cNvSpPr txBox="1"/>
          <p:nvPr/>
        </p:nvSpPr>
        <p:spPr>
          <a:xfrm>
            <a:off x="4061860" y="3455589"/>
            <a:ext cx="1270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Node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BB1133-B69D-48CE-ACDF-9E8F1EA8F4F0}"/>
              </a:ext>
            </a:extLst>
          </p:cNvPr>
          <p:cNvSpPr txBox="1"/>
          <p:nvPr/>
        </p:nvSpPr>
        <p:spPr>
          <a:xfrm>
            <a:off x="5163951" y="2493481"/>
            <a:ext cx="1270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Edge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F3F659-8504-4ABD-8FA4-8C7F33AD07E0}"/>
              </a:ext>
            </a:extLst>
          </p:cNvPr>
          <p:cNvSpPr txBox="1"/>
          <p:nvPr/>
        </p:nvSpPr>
        <p:spPr>
          <a:xfrm>
            <a:off x="-1" y="4409346"/>
            <a:ext cx="1183957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Node: </a:t>
            </a:r>
            <a:r>
              <a:rPr lang="ko-KR" altLang="en-US" sz="20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하나의 개인 또는 집단</a:t>
            </a:r>
            <a:endParaRPr lang="en-US" altLang="ko-KR" sz="20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Edge: Node </a:t>
            </a:r>
            <a:r>
              <a:rPr lang="ko-KR" altLang="en-US" sz="20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간의 관계</a:t>
            </a:r>
            <a:r>
              <a:rPr lang="en-US" altLang="ko-KR" sz="20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en-US" altLang="ko-KR" sz="16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numerically</a:t>
            </a:r>
            <a:r>
              <a:rPr lang="en-US" altLang="ko-KR" sz="16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expressed</a:t>
            </a:r>
            <a:r>
              <a:rPr lang="en-US" altLang="ko-KR" sz="16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0D3B63-A4CB-40DE-AAAC-EC3603975B2D}"/>
              </a:ext>
            </a:extLst>
          </p:cNvPr>
          <p:cNvSpPr txBox="1"/>
          <p:nvPr/>
        </p:nvSpPr>
        <p:spPr>
          <a:xfrm>
            <a:off x="907005" y="227804"/>
            <a:ext cx="6101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Network Analysis</a:t>
            </a:r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B6504BF-2FE4-4B6E-B11B-41D81203F88C}"/>
              </a:ext>
            </a:extLst>
          </p:cNvPr>
          <p:cNvGrpSpPr/>
          <p:nvPr/>
        </p:nvGrpSpPr>
        <p:grpSpPr>
          <a:xfrm>
            <a:off x="0" y="197027"/>
            <a:ext cx="1048627" cy="707886"/>
            <a:chOff x="-756690" y="363149"/>
            <a:chExt cx="1048627" cy="70788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10A931F-4477-44F5-9194-0188E5DF2C99}"/>
                </a:ext>
              </a:extLst>
            </p:cNvPr>
            <p:cNvSpPr txBox="1"/>
            <p:nvPr/>
          </p:nvSpPr>
          <p:spPr>
            <a:xfrm>
              <a:off x="-756690" y="363149"/>
              <a:ext cx="10486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Impact" panose="020B0806030902050204" pitchFamily="34" charset="0"/>
                  <a:ea typeface="산돌고딕B" panose="02030504000101010101" pitchFamily="18" charset="-127"/>
                  <a:cs typeface="조선일보명조" panose="02030304000000000000" pitchFamily="18" charset="-127"/>
                </a:rPr>
                <a:t>03</a:t>
              </a:r>
              <a:endParaRPr lang="ko-KR" altLang="en-US" sz="4000" dirty="0">
                <a:solidFill>
                  <a:schemeClr val="bg1"/>
                </a:solidFill>
                <a:latin typeface="Impact" panose="020B0806030902050204" pitchFamily="34" charset="0"/>
                <a:ea typeface="산돌고딕B" panose="02030504000101010101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05CF6C4-23D8-4B90-9413-E74BDFA1A7B4}"/>
                </a:ext>
              </a:extLst>
            </p:cNvPr>
            <p:cNvCxnSpPr/>
            <p:nvPr/>
          </p:nvCxnSpPr>
          <p:spPr>
            <a:xfrm>
              <a:off x="-506828" y="989962"/>
              <a:ext cx="547812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061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70"/>
    </mc:Choice>
    <mc:Fallback xmlns="">
      <p:transition advTm="187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D875047-3241-4125-B2EA-5EEF6BF82E30}"/>
              </a:ext>
            </a:extLst>
          </p:cNvPr>
          <p:cNvSpPr/>
          <p:nvPr/>
        </p:nvSpPr>
        <p:spPr>
          <a:xfrm>
            <a:off x="0" y="1"/>
            <a:ext cx="11839575" cy="6659563"/>
          </a:xfrm>
          <a:prstGeom prst="rect">
            <a:avLst/>
          </a:prstGeom>
          <a:solidFill>
            <a:schemeClr val="tx1">
              <a:lumMod val="95000"/>
              <a:lumOff val="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4F9F4-DBFC-4447-A7FC-2330B567BDBB}"/>
              </a:ext>
            </a:extLst>
          </p:cNvPr>
          <p:cNvSpPr txBox="1"/>
          <p:nvPr/>
        </p:nvSpPr>
        <p:spPr>
          <a:xfrm>
            <a:off x="1047536" y="822084"/>
            <a:ext cx="6101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Social Network Analysis</a:t>
            </a:r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AAF588-FB29-4720-AEE9-54947BE793D0}"/>
              </a:ext>
            </a:extLst>
          </p:cNvPr>
          <p:cNvSpPr/>
          <p:nvPr/>
        </p:nvSpPr>
        <p:spPr>
          <a:xfrm>
            <a:off x="1090047" y="2981528"/>
            <a:ext cx="5918200" cy="171438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Define Network including node, edge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Identify edge strength in the network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Draw Network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Analyze network structures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541153-4B9A-49BE-9ABC-7343F7004B14}"/>
              </a:ext>
            </a:extLst>
          </p:cNvPr>
          <p:cNvSpPr/>
          <p:nvPr/>
        </p:nvSpPr>
        <p:spPr>
          <a:xfrm>
            <a:off x="1090047" y="2345349"/>
            <a:ext cx="5918200" cy="6765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STEP</a:t>
            </a:r>
            <a:endParaRPr lang="ko-KR" altLang="en-US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2C35E1-9825-41A5-9645-77BF93F989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30" b="64684"/>
          <a:stretch/>
        </p:blipFill>
        <p:spPr>
          <a:xfrm>
            <a:off x="6029117" y="2566031"/>
            <a:ext cx="4479143" cy="21298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E5A0BA-996C-4ECA-9C89-D6EA325C341D}"/>
              </a:ext>
            </a:extLst>
          </p:cNvPr>
          <p:cNvSpPr txBox="1"/>
          <p:nvPr/>
        </p:nvSpPr>
        <p:spPr>
          <a:xfrm>
            <a:off x="907005" y="227804"/>
            <a:ext cx="6101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Network Analysis</a:t>
            </a:r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483E564-7F9B-420B-A146-612172CA9B98}"/>
              </a:ext>
            </a:extLst>
          </p:cNvPr>
          <p:cNvGrpSpPr/>
          <p:nvPr/>
        </p:nvGrpSpPr>
        <p:grpSpPr>
          <a:xfrm>
            <a:off x="0" y="197027"/>
            <a:ext cx="1048627" cy="707886"/>
            <a:chOff x="-756690" y="363149"/>
            <a:chExt cx="1048627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B7901B-FA46-40A4-96F9-1403ED917455}"/>
                </a:ext>
              </a:extLst>
            </p:cNvPr>
            <p:cNvSpPr txBox="1"/>
            <p:nvPr/>
          </p:nvSpPr>
          <p:spPr>
            <a:xfrm>
              <a:off x="-756690" y="363149"/>
              <a:ext cx="10486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Impact" panose="020B0806030902050204" pitchFamily="34" charset="0"/>
                  <a:ea typeface="산돌고딕B" panose="02030504000101010101" pitchFamily="18" charset="-127"/>
                  <a:cs typeface="조선일보명조" panose="02030304000000000000" pitchFamily="18" charset="-127"/>
                </a:rPr>
                <a:t>03</a:t>
              </a:r>
              <a:endParaRPr lang="ko-KR" altLang="en-US" sz="4000" dirty="0">
                <a:solidFill>
                  <a:schemeClr val="bg1"/>
                </a:solidFill>
                <a:latin typeface="Impact" panose="020B0806030902050204" pitchFamily="34" charset="0"/>
                <a:ea typeface="산돌고딕B" panose="02030504000101010101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C5976B1-CDF3-41F3-8D1C-8E8205DCA200}"/>
                </a:ext>
              </a:extLst>
            </p:cNvPr>
            <p:cNvCxnSpPr/>
            <p:nvPr/>
          </p:nvCxnSpPr>
          <p:spPr>
            <a:xfrm>
              <a:off x="-506828" y="989962"/>
              <a:ext cx="547812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734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70"/>
    </mc:Choice>
    <mc:Fallback xmlns="">
      <p:transition advTm="187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D875047-3241-4125-B2EA-5EEF6BF82E30}"/>
              </a:ext>
            </a:extLst>
          </p:cNvPr>
          <p:cNvSpPr/>
          <p:nvPr/>
        </p:nvSpPr>
        <p:spPr>
          <a:xfrm>
            <a:off x="0" y="1"/>
            <a:ext cx="11839575" cy="6659563"/>
          </a:xfrm>
          <a:prstGeom prst="rect">
            <a:avLst/>
          </a:prstGeom>
          <a:solidFill>
            <a:schemeClr val="tx1">
              <a:lumMod val="95000"/>
              <a:lumOff val="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4F9F4-DBFC-4447-A7FC-2330B567BDBB}"/>
              </a:ext>
            </a:extLst>
          </p:cNvPr>
          <p:cNvSpPr txBox="1"/>
          <p:nvPr/>
        </p:nvSpPr>
        <p:spPr>
          <a:xfrm>
            <a:off x="1047536" y="822084"/>
            <a:ext cx="61012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STEP1_</a:t>
            </a:r>
            <a:r>
              <a:rPr lang="en-US" altLang="ko-KR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Define Network including node, edge</a:t>
            </a:r>
          </a:p>
          <a:p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6F3EDDE-215A-46D2-BD22-81EAD8E3DBEA}"/>
              </a:ext>
            </a:extLst>
          </p:cNvPr>
          <p:cNvGrpSpPr/>
          <p:nvPr/>
        </p:nvGrpSpPr>
        <p:grpSpPr>
          <a:xfrm>
            <a:off x="2630487" y="2659830"/>
            <a:ext cx="1829476" cy="1829476"/>
            <a:chOff x="2247900" y="3091403"/>
            <a:chExt cx="1829476" cy="1829476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9129359-1761-4CE2-86A5-2E485005FA20}"/>
                </a:ext>
              </a:extLst>
            </p:cNvPr>
            <p:cNvSpPr/>
            <p:nvPr/>
          </p:nvSpPr>
          <p:spPr>
            <a:xfrm>
              <a:off x="2247900" y="3091403"/>
              <a:ext cx="1829476" cy="1829476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Regular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887735-4F30-401E-9F62-6AF76122CAC5}"/>
                </a:ext>
              </a:extLst>
            </p:cNvPr>
            <p:cNvSpPr txBox="1"/>
            <p:nvPr/>
          </p:nvSpPr>
          <p:spPr>
            <a:xfrm>
              <a:off x="2360370" y="3790615"/>
              <a:ext cx="163333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조선일보명조" panose="02030304000000000000" pitchFamily="18" charset="-127"/>
                </a:rPr>
                <a:t>Employee</a:t>
              </a:r>
              <a:endPara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2E8651F-187B-4002-B459-C3FA9EBC071D}"/>
              </a:ext>
            </a:extLst>
          </p:cNvPr>
          <p:cNvGrpSpPr/>
          <p:nvPr/>
        </p:nvGrpSpPr>
        <p:grpSpPr>
          <a:xfrm>
            <a:off x="7313735" y="2659830"/>
            <a:ext cx="2026451" cy="1829476"/>
            <a:chOff x="2149597" y="3091403"/>
            <a:chExt cx="2026451" cy="182947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C1A4B00-5D47-461D-A384-C3933DCF504A}"/>
                </a:ext>
              </a:extLst>
            </p:cNvPr>
            <p:cNvSpPr/>
            <p:nvPr/>
          </p:nvSpPr>
          <p:spPr>
            <a:xfrm>
              <a:off x="2247900" y="3091403"/>
              <a:ext cx="1829476" cy="1829476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Regular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EF88BE-90CB-46FF-997E-EB6FB3AE3B61}"/>
                </a:ext>
              </a:extLst>
            </p:cNvPr>
            <p:cNvSpPr txBox="1"/>
            <p:nvPr/>
          </p:nvSpPr>
          <p:spPr>
            <a:xfrm>
              <a:off x="2149597" y="3775308"/>
              <a:ext cx="202645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CE653C2-DC3B-4C17-9F20-36D24C4105D6}"/>
              </a:ext>
            </a:extLst>
          </p:cNvPr>
          <p:cNvSpPr txBox="1"/>
          <p:nvPr/>
        </p:nvSpPr>
        <p:spPr>
          <a:xfrm>
            <a:off x="3189428" y="4552734"/>
            <a:ext cx="1270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Node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오른쪽 화살표 18">
            <a:extLst>
              <a:ext uri="{FF2B5EF4-FFF2-40B4-BE49-F238E27FC236}">
                <a16:creationId xmlns:a16="http://schemas.microsoft.com/office/drawing/2014/main" id="{5FAE96C9-D9B5-46F4-BC0D-238D2920838C}"/>
              </a:ext>
            </a:extLst>
          </p:cNvPr>
          <p:cNvSpPr/>
          <p:nvPr/>
        </p:nvSpPr>
        <p:spPr>
          <a:xfrm>
            <a:off x="4656941" y="3339884"/>
            <a:ext cx="2558121" cy="307975"/>
          </a:xfrm>
          <a:prstGeom prst="rightArrow">
            <a:avLst>
              <a:gd name="adj1" fmla="val 29630"/>
              <a:gd name="adj2" fmla="val 65185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D16CC9-61CE-4CE8-8C00-922EC0CA6366}"/>
              </a:ext>
            </a:extLst>
          </p:cNvPr>
          <p:cNvSpPr txBox="1"/>
          <p:nvPr/>
        </p:nvSpPr>
        <p:spPr>
          <a:xfrm>
            <a:off x="4324420" y="2814970"/>
            <a:ext cx="3223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Node</a:t>
            </a:r>
            <a:r>
              <a:rPr lang="ko-KR" altLang="en-US" dirty="0">
                <a:solidFill>
                  <a:schemeClr val="bg1"/>
                </a:solidFill>
              </a:rPr>
              <a:t>간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무엇을 볼 것인가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A030F2-439D-44D5-86DE-D66F3BFDEB3D}"/>
              </a:ext>
            </a:extLst>
          </p:cNvPr>
          <p:cNvSpPr txBox="1"/>
          <p:nvPr/>
        </p:nvSpPr>
        <p:spPr>
          <a:xfrm>
            <a:off x="7691506" y="4543624"/>
            <a:ext cx="1270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Edge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172AC7-45A3-4083-9643-5A8BB36371F7}"/>
              </a:ext>
            </a:extLst>
          </p:cNvPr>
          <p:cNvSpPr txBox="1"/>
          <p:nvPr/>
        </p:nvSpPr>
        <p:spPr>
          <a:xfrm>
            <a:off x="907005" y="227804"/>
            <a:ext cx="6101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Network Analysis</a:t>
            </a:r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BFCA839-6F6A-420F-8632-AEFD304C2057}"/>
              </a:ext>
            </a:extLst>
          </p:cNvPr>
          <p:cNvGrpSpPr/>
          <p:nvPr/>
        </p:nvGrpSpPr>
        <p:grpSpPr>
          <a:xfrm>
            <a:off x="0" y="197027"/>
            <a:ext cx="1048627" cy="707886"/>
            <a:chOff x="-756690" y="363149"/>
            <a:chExt cx="1048627" cy="70788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4A559D-803F-4187-8966-EA48660CB4F7}"/>
                </a:ext>
              </a:extLst>
            </p:cNvPr>
            <p:cNvSpPr txBox="1"/>
            <p:nvPr/>
          </p:nvSpPr>
          <p:spPr>
            <a:xfrm>
              <a:off x="-756690" y="363149"/>
              <a:ext cx="10486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Impact" panose="020B0806030902050204" pitchFamily="34" charset="0"/>
                  <a:ea typeface="산돌고딕B" panose="02030504000101010101" pitchFamily="18" charset="-127"/>
                  <a:cs typeface="조선일보명조" panose="02030304000000000000" pitchFamily="18" charset="-127"/>
                </a:rPr>
                <a:t>03</a:t>
              </a:r>
              <a:endParaRPr lang="ko-KR" altLang="en-US" sz="4000" dirty="0">
                <a:solidFill>
                  <a:schemeClr val="bg1"/>
                </a:solidFill>
                <a:latin typeface="Impact" panose="020B0806030902050204" pitchFamily="34" charset="0"/>
                <a:ea typeface="산돌고딕B" panose="02030504000101010101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2EFE29A-880D-43AD-B6A2-2E31ABD1184D}"/>
                </a:ext>
              </a:extLst>
            </p:cNvPr>
            <p:cNvCxnSpPr/>
            <p:nvPr/>
          </p:nvCxnSpPr>
          <p:spPr>
            <a:xfrm>
              <a:off x="-506828" y="989962"/>
              <a:ext cx="547812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72C6E8E2-7159-4795-8EF1-43795BC381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30" b="64684"/>
          <a:stretch/>
        </p:blipFill>
        <p:spPr>
          <a:xfrm>
            <a:off x="7100614" y="140928"/>
            <a:ext cx="4479143" cy="212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7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70"/>
    </mc:Choice>
    <mc:Fallback xmlns="">
      <p:transition advTm="187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D875047-3241-4125-B2EA-5EEF6BF82E30}"/>
              </a:ext>
            </a:extLst>
          </p:cNvPr>
          <p:cNvSpPr/>
          <p:nvPr/>
        </p:nvSpPr>
        <p:spPr>
          <a:xfrm>
            <a:off x="0" y="1"/>
            <a:ext cx="11839575" cy="6659563"/>
          </a:xfrm>
          <a:prstGeom prst="rect">
            <a:avLst/>
          </a:prstGeom>
          <a:solidFill>
            <a:schemeClr val="tx1">
              <a:lumMod val="95000"/>
              <a:lumOff val="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4F9F4-DBFC-4447-A7FC-2330B567BDBB}"/>
              </a:ext>
            </a:extLst>
          </p:cNvPr>
          <p:cNvSpPr txBox="1"/>
          <p:nvPr/>
        </p:nvSpPr>
        <p:spPr>
          <a:xfrm>
            <a:off x="1047536" y="822084"/>
            <a:ext cx="61012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STEP1_</a:t>
            </a:r>
            <a:r>
              <a:rPr lang="en-US" altLang="ko-KR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Define Network including node, edge</a:t>
            </a:r>
          </a:p>
          <a:p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DAC2573-D4B7-4734-85C0-351D0430DB58}"/>
              </a:ext>
            </a:extLst>
          </p:cNvPr>
          <p:cNvGrpSpPr/>
          <p:nvPr/>
        </p:nvGrpSpPr>
        <p:grpSpPr>
          <a:xfrm>
            <a:off x="2630487" y="2659830"/>
            <a:ext cx="1829476" cy="1829476"/>
            <a:chOff x="2247900" y="3091403"/>
            <a:chExt cx="1829476" cy="182947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DE885D2-F6D8-4EB0-9B2B-1A5A8D40B55F}"/>
                </a:ext>
              </a:extLst>
            </p:cNvPr>
            <p:cNvSpPr/>
            <p:nvPr/>
          </p:nvSpPr>
          <p:spPr>
            <a:xfrm>
              <a:off x="2247900" y="3091403"/>
              <a:ext cx="1829476" cy="1829476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Regular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6A04692-EB21-4FB4-B597-1477BF1325CB}"/>
                </a:ext>
              </a:extLst>
            </p:cNvPr>
            <p:cNvSpPr txBox="1"/>
            <p:nvPr/>
          </p:nvSpPr>
          <p:spPr>
            <a:xfrm>
              <a:off x="2360370" y="3790615"/>
              <a:ext cx="163333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조선일보명조" panose="02030304000000000000" pitchFamily="18" charset="-127"/>
                </a:rPr>
                <a:t>Employee</a:t>
              </a:r>
              <a:endPara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2A37E4C-9C00-4F9D-82AB-FBA4EF163871}"/>
              </a:ext>
            </a:extLst>
          </p:cNvPr>
          <p:cNvGrpSpPr/>
          <p:nvPr/>
        </p:nvGrpSpPr>
        <p:grpSpPr>
          <a:xfrm>
            <a:off x="7313735" y="2659830"/>
            <a:ext cx="2026451" cy="1829476"/>
            <a:chOff x="2149597" y="3091403"/>
            <a:chExt cx="2026451" cy="182947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029A8CD-B0F2-4345-90F2-14C4ED1C7D14}"/>
                </a:ext>
              </a:extLst>
            </p:cNvPr>
            <p:cNvSpPr/>
            <p:nvPr/>
          </p:nvSpPr>
          <p:spPr>
            <a:xfrm>
              <a:off x="2247900" y="3091403"/>
              <a:ext cx="1829476" cy="1829476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Regular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AE1089E-2191-4376-A1F6-90D1F2F45370}"/>
                </a:ext>
              </a:extLst>
            </p:cNvPr>
            <p:cNvSpPr txBox="1"/>
            <p:nvPr/>
          </p:nvSpPr>
          <p:spPr>
            <a:xfrm>
              <a:off x="2149597" y="3775308"/>
              <a:ext cx="202645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조선일보명조" panose="02030304000000000000" pitchFamily="18" charset="-127"/>
                </a:rPr>
                <a:t>사회적 거리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37A51AD-A481-4DA8-A90E-C2C746EF9F09}"/>
              </a:ext>
            </a:extLst>
          </p:cNvPr>
          <p:cNvSpPr txBox="1"/>
          <p:nvPr/>
        </p:nvSpPr>
        <p:spPr>
          <a:xfrm>
            <a:off x="3189428" y="4552734"/>
            <a:ext cx="1270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Node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4" name="오른쪽 화살표 18">
            <a:extLst>
              <a:ext uri="{FF2B5EF4-FFF2-40B4-BE49-F238E27FC236}">
                <a16:creationId xmlns:a16="http://schemas.microsoft.com/office/drawing/2014/main" id="{B47E9301-5298-4F79-8E64-0C3099E368E4}"/>
              </a:ext>
            </a:extLst>
          </p:cNvPr>
          <p:cNvSpPr/>
          <p:nvPr/>
        </p:nvSpPr>
        <p:spPr>
          <a:xfrm>
            <a:off x="4656941" y="3339884"/>
            <a:ext cx="2558121" cy="307975"/>
          </a:xfrm>
          <a:prstGeom prst="rightArrow">
            <a:avLst>
              <a:gd name="adj1" fmla="val 29630"/>
              <a:gd name="adj2" fmla="val 65185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5F590D-080D-44F9-ABD9-7D650FCE69DE}"/>
              </a:ext>
            </a:extLst>
          </p:cNvPr>
          <p:cNvSpPr txBox="1"/>
          <p:nvPr/>
        </p:nvSpPr>
        <p:spPr>
          <a:xfrm>
            <a:off x="4324420" y="2814970"/>
            <a:ext cx="3223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Node</a:t>
            </a:r>
            <a:r>
              <a:rPr lang="ko-KR" altLang="en-US" dirty="0">
                <a:solidFill>
                  <a:schemeClr val="bg1"/>
                </a:solidFill>
              </a:rPr>
              <a:t>간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무엇을 볼 것인가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0399B2-0B7C-4801-8276-D008C0933A06}"/>
              </a:ext>
            </a:extLst>
          </p:cNvPr>
          <p:cNvSpPr txBox="1"/>
          <p:nvPr/>
        </p:nvSpPr>
        <p:spPr>
          <a:xfrm>
            <a:off x="7691506" y="4543624"/>
            <a:ext cx="1270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Edge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B860D1-F6BD-4321-BA28-A50D36BA7A19}"/>
              </a:ext>
            </a:extLst>
          </p:cNvPr>
          <p:cNvSpPr txBox="1"/>
          <p:nvPr/>
        </p:nvSpPr>
        <p:spPr>
          <a:xfrm>
            <a:off x="907005" y="227804"/>
            <a:ext cx="6101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Network Analysis</a:t>
            </a:r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3B9D7D3-F848-400D-ACC4-75FFE2638F65}"/>
              </a:ext>
            </a:extLst>
          </p:cNvPr>
          <p:cNvGrpSpPr/>
          <p:nvPr/>
        </p:nvGrpSpPr>
        <p:grpSpPr>
          <a:xfrm>
            <a:off x="0" y="197027"/>
            <a:ext cx="1048627" cy="707886"/>
            <a:chOff x="-756690" y="363149"/>
            <a:chExt cx="1048627" cy="70788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398602-3411-4793-B5B6-14B3338EB551}"/>
                </a:ext>
              </a:extLst>
            </p:cNvPr>
            <p:cNvSpPr txBox="1"/>
            <p:nvPr/>
          </p:nvSpPr>
          <p:spPr>
            <a:xfrm>
              <a:off x="-756690" y="363149"/>
              <a:ext cx="10486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Impact" panose="020B0806030902050204" pitchFamily="34" charset="0"/>
                  <a:ea typeface="산돌고딕B" panose="02030504000101010101" pitchFamily="18" charset="-127"/>
                  <a:cs typeface="조선일보명조" panose="02030304000000000000" pitchFamily="18" charset="-127"/>
                </a:rPr>
                <a:t>03</a:t>
              </a:r>
              <a:endParaRPr lang="ko-KR" altLang="en-US" sz="4000" dirty="0">
                <a:solidFill>
                  <a:schemeClr val="bg1"/>
                </a:solidFill>
                <a:latin typeface="Impact" panose="020B0806030902050204" pitchFamily="34" charset="0"/>
                <a:ea typeface="산돌고딕B" panose="02030504000101010101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15A993B-157F-4847-87B5-D6EA596C7014}"/>
                </a:ext>
              </a:extLst>
            </p:cNvPr>
            <p:cNvCxnSpPr/>
            <p:nvPr/>
          </p:nvCxnSpPr>
          <p:spPr>
            <a:xfrm>
              <a:off x="-506828" y="989962"/>
              <a:ext cx="547812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59E3397C-DECD-4DE7-8E7D-7028B89EA6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30" b="64684"/>
          <a:stretch/>
        </p:blipFill>
        <p:spPr>
          <a:xfrm>
            <a:off x="7100614" y="140928"/>
            <a:ext cx="4479143" cy="212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7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70"/>
    </mc:Choice>
    <mc:Fallback xmlns="">
      <p:transition advTm="187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D875047-3241-4125-B2EA-5EEF6BF82E30}"/>
              </a:ext>
            </a:extLst>
          </p:cNvPr>
          <p:cNvSpPr/>
          <p:nvPr/>
        </p:nvSpPr>
        <p:spPr>
          <a:xfrm>
            <a:off x="0" y="1"/>
            <a:ext cx="11839575" cy="6659563"/>
          </a:xfrm>
          <a:prstGeom prst="rect">
            <a:avLst/>
          </a:prstGeom>
          <a:solidFill>
            <a:schemeClr val="tx1">
              <a:lumMod val="95000"/>
              <a:lumOff val="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4F9F4-DBFC-4447-A7FC-2330B567BDBB}"/>
              </a:ext>
            </a:extLst>
          </p:cNvPr>
          <p:cNvSpPr txBox="1"/>
          <p:nvPr/>
        </p:nvSpPr>
        <p:spPr>
          <a:xfrm>
            <a:off x="1047536" y="822084"/>
            <a:ext cx="6101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STEP2_</a:t>
            </a:r>
            <a:r>
              <a:rPr lang="en-US" altLang="ko-KR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Identify edge strength in the network</a:t>
            </a:r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1E6BF3-4070-4836-9085-2D04FD6B77CE}"/>
              </a:ext>
            </a:extLst>
          </p:cNvPr>
          <p:cNvSpPr txBox="1"/>
          <p:nvPr/>
        </p:nvSpPr>
        <p:spPr>
          <a:xfrm>
            <a:off x="2667000" y="3103404"/>
            <a:ext cx="8293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사회적 거리  ☞ </a:t>
            </a:r>
            <a:r>
              <a:rPr lang="ko-KR" altLang="en-US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함께 아는 친구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B56192-4898-46FA-9780-C609BABA6700}"/>
              </a:ext>
            </a:extLst>
          </p:cNvPr>
          <p:cNvSpPr txBox="1"/>
          <p:nvPr/>
        </p:nvSpPr>
        <p:spPr>
          <a:xfrm>
            <a:off x="907005" y="227804"/>
            <a:ext cx="6101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Network Analysis</a:t>
            </a:r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7BB8249-6A0D-48FA-A4B2-3D68A79F1898}"/>
              </a:ext>
            </a:extLst>
          </p:cNvPr>
          <p:cNvGrpSpPr/>
          <p:nvPr/>
        </p:nvGrpSpPr>
        <p:grpSpPr>
          <a:xfrm>
            <a:off x="0" y="197027"/>
            <a:ext cx="1048627" cy="707886"/>
            <a:chOff x="-756690" y="363149"/>
            <a:chExt cx="1048627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404C714-5C7D-48F8-8931-45FDFB6D6E5C}"/>
                </a:ext>
              </a:extLst>
            </p:cNvPr>
            <p:cNvSpPr txBox="1"/>
            <p:nvPr/>
          </p:nvSpPr>
          <p:spPr>
            <a:xfrm>
              <a:off x="-756690" y="363149"/>
              <a:ext cx="10486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Impact" panose="020B0806030902050204" pitchFamily="34" charset="0"/>
                  <a:ea typeface="산돌고딕B" panose="02030504000101010101" pitchFamily="18" charset="-127"/>
                  <a:cs typeface="조선일보명조" panose="02030304000000000000" pitchFamily="18" charset="-127"/>
                </a:rPr>
                <a:t>03</a:t>
              </a:r>
              <a:endParaRPr lang="ko-KR" altLang="en-US" sz="4000" dirty="0">
                <a:solidFill>
                  <a:schemeClr val="bg1"/>
                </a:solidFill>
                <a:latin typeface="Impact" panose="020B0806030902050204" pitchFamily="34" charset="0"/>
                <a:ea typeface="산돌고딕B" panose="02030504000101010101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3B7A1C6-4AAF-415C-971A-44A3580ECCE2}"/>
                </a:ext>
              </a:extLst>
            </p:cNvPr>
            <p:cNvCxnSpPr/>
            <p:nvPr/>
          </p:nvCxnSpPr>
          <p:spPr>
            <a:xfrm>
              <a:off x="-506828" y="989962"/>
              <a:ext cx="547812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D84E00F0-D64C-479E-B819-2FCB90915E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30" b="64684"/>
          <a:stretch/>
        </p:blipFill>
        <p:spPr>
          <a:xfrm>
            <a:off x="7100614" y="140928"/>
            <a:ext cx="4479143" cy="21298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3F548C-758D-4F9A-BEBE-D0F53222DDE8}"/>
              </a:ext>
            </a:extLst>
          </p:cNvPr>
          <p:cNvSpPr txBox="1"/>
          <p:nvPr/>
        </p:nvSpPr>
        <p:spPr>
          <a:xfrm>
            <a:off x="2792896" y="3806538"/>
            <a:ext cx="1798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비정량적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24620E-24E9-435A-BA0A-3D1A3354C754}"/>
              </a:ext>
            </a:extLst>
          </p:cNvPr>
          <p:cNvSpPr txBox="1"/>
          <p:nvPr/>
        </p:nvSpPr>
        <p:spPr>
          <a:xfrm>
            <a:off x="6249286" y="3826416"/>
            <a:ext cx="1798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정량적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579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70"/>
    </mc:Choice>
    <mc:Fallback xmlns="">
      <p:transition advTm="187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D875047-3241-4125-B2EA-5EEF6BF82E30}"/>
              </a:ext>
            </a:extLst>
          </p:cNvPr>
          <p:cNvSpPr/>
          <p:nvPr/>
        </p:nvSpPr>
        <p:spPr>
          <a:xfrm>
            <a:off x="0" y="1"/>
            <a:ext cx="11839575" cy="6659563"/>
          </a:xfrm>
          <a:prstGeom prst="rect">
            <a:avLst/>
          </a:prstGeom>
          <a:solidFill>
            <a:schemeClr val="tx1">
              <a:lumMod val="95000"/>
              <a:lumOff val="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2C35E1-9825-41A5-9645-77BF93F989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0588" b="64684"/>
          <a:stretch/>
        </p:blipFill>
        <p:spPr>
          <a:xfrm>
            <a:off x="827708" y="2499342"/>
            <a:ext cx="3703034" cy="1762926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5B3A352E-FBF7-46B7-9AD4-E6DC80E2EF94}"/>
              </a:ext>
            </a:extLst>
          </p:cNvPr>
          <p:cNvSpPr/>
          <p:nvPr/>
        </p:nvSpPr>
        <p:spPr>
          <a:xfrm rot="20372214">
            <a:off x="5144014" y="2280221"/>
            <a:ext cx="1003300" cy="438243"/>
          </a:xfrm>
          <a:prstGeom prst="rightArrow">
            <a:avLst>
              <a:gd name="adj1" fmla="val 32612"/>
              <a:gd name="adj2" fmla="val 6449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257F9A9-BB4E-44BE-AB29-CDD1EA0F18FA}"/>
              </a:ext>
            </a:extLst>
          </p:cNvPr>
          <p:cNvSpPr/>
          <p:nvPr/>
        </p:nvSpPr>
        <p:spPr>
          <a:xfrm rot="1229806">
            <a:off x="5144013" y="4169763"/>
            <a:ext cx="1003300" cy="438243"/>
          </a:xfrm>
          <a:prstGeom prst="rightArrow">
            <a:avLst>
              <a:gd name="adj1" fmla="val 32612"/>
              <a:gd name="adj2" fmla="val 6449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F748BC5-AB32-4B18-9999-9B7E2566B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848373"/>
              </p:ext>
            </p:extLst>
          </p:nvPr>
        </p:nvGraphicFramePr>
        <p:xfrm>
          <a:off x="6762693" y="206338"/>
          <a:ext cx="4110546" cy="267367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685091">
                  <a:extLst>
                    <a:ext uri="{9D8B030D-6E8A-4147-A177-3AD203B41FA5}">
                      <a16:colId xmlns:a16="http://schemas.microsoft.com/office/drawing/2014/main" val="4125990150"/>
                    </a:ext>
                  </a:extLst>
                </a:gridCol>
                <a:gridCol w="685091">
                  <a:extLst>
                    <a:ext uri="{9D8B030D-6E8A-4147-A177-3AD203B41FA5}">
                      <a16:colId xmlns:a16="http://schemas.microsoft.com/office/drawing/2014/main" val="948079794"/>
                    </a:ext>
                  </a:extLst>
                </a:gridCol>
                <a:gridCol w="685091">
                  <a:extLst>
                    <a:ext uri="{9D8B030D-6E8A-4147-A177-3AD203B41FA5}">
                      <a16:colId xmlns:a16="http://schemas.microsoft.com/office/drawing/2014/main" val="3539796156"/>
                    </a:ext>
                  </a:extLst>
                </a:gridCol>
                <a:gridCol w="685091">
                  <a:extLst>
                    <a:ext uri="{9D8B030D-6E8A-4147-A177-3AD203B41FA5}">
                      <a16:colId xmlns:a16="http://schemas.microsoft.com/office/drawing/2014/main" val="2469141329"/>
                    </a:ext>
                  </a:extLst>
                </a:gridCol>
                <a:gridCol w="685091">
                  <a:extLst>
                    <a:ext uri="{9D8B030D-6E8A-4147-A177-3AD203B41FA5}">
                      <a16:colId xmlns:a16="http://schemas.microsoft.com/office/drawing/2014/main" val="3848437155"/>
                    </a:ext>
                  </a:extLst>
                </a:gridCol>
                <a:gridCol w="685091">
                  <a:extLst>
                    <a:ext uri="{9D8B030D-6E8A-4147-A177-3AD203B41FA5}">
                      <a16:colId xmlns:a16="http://schemas.microsoft.com/office/drawing/2014/main" val="2134028019"/>
                    </a:ext>
                  </a:extLst>
                </a:gridCol>
              </a:tblGrid>
              <a:tr h="44561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Mark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Steve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Ben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Philip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Mary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41383"/>
                  </a:ext>
                </a:extLst>
              </a:tr>
              <a:tr h="4456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Mark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120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79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45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4491917"/>
                  </a:ext>
                </a:extLst>
              </a:tr>
              <a:tr h="4456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Steve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82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4877"/>
                  </a:ext>
                </a:extLst>
              </a:tr>
              <a:tr h="4456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Ben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120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82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56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4623637"/>
                  </a:ext>
                </a:extLst>
              </a:tr>
              <a:tr h="4456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Philip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79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56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871611"/>
                  </a:ext>
                </a:extLst>
              </a:tr>
              <a:tr h="4456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Mary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45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2049955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8232EAB-9C66-441D-B42B-7D4E6A1A5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259336"/>
              </p:ext>
            </p:extLst>
          </p:nvPr>
        </p:nvGraphicFramePr>
        <p:xfrm>
          <a:off x="6762690" y="3609347"/>
          <a:ext cx="4110552" cy="259588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027638">
                  <a:extLst>
                    <a:ext uri="{9D8B030D-6E8A-4147-A177-3AD203B41FA5}">
                      <a16:colId xmlns:a16="http://schemas.microsoft.com/office/drawing/2014/main" val="3379670675"/>
                    </a:ext>
                  </a:extLst>
                </a:gridCol>
                <a:gridCol w="1027638">
                  <a:extLst>
                    <a:ext uri="{9D8B030D-6E8A-4147-A177-3AD203B41FA5}">
                      <a16:colId xmlns:a16="http://schemas.microsoft.com/office/drawing/2014/main" val="3579568180"/>
                    </a:ext>
                  </a:extLst>
                </a:gridCol>
                <a:gridCol w="1027638">
                  <a:extLst>
                    <a:ext uri="{9D8B030D-6E8A-4147-A177-3AD203B41FA5}">
                      <a16:colId xmlns:a16="http://schemas.microsoft.com/office/drawing/2014/main" val="3232509641"/>
                    </a:ext>
                  </a:extLst>
                </a:gridCol>
                <a:gridCol w="1027638">
                  <a:extLst>
                    <a:ext uri="{9D8B030D-6E8A-4147-A177-3AD203B41FA5}">
                      <a16:colId xmlns:a16="http://schemas.microsoft.com/office/drawing/2014/main" val="509704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Vertex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Vertex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Strength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895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Mark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Steve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32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734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Mark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Ben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120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2760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Mark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Philip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79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0835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Mark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Mary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45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9819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Steve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Mark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32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695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… 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906648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E1DA2A8-6114-4839-AF50-6BE5FDD7CB5C}"/>
              </a:ext>
            </a:extLst>
          </p:cNvPr>
          <p:cNvSpPr txBox="1"/>
          <p:nvPr/>
        </p:nvSpPr>
        <p:spPr>
          <a:xfrm>
            <a:off x="5412237" y="3247664"/>
            <a:ext cx="77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OR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62EB6A-E7A4-416E-9F05-AA1A46DD63AA}"/>
              </a:ext>
            </a:extLst>
          </p:cNvPr>
          <p:cNvSpPr txBox="1"/>
          <p:nvPr/>
        </p:nvSpPr>
        <p:spPr>
          <a:xfrm>
            <a:off x="6756341" y="2920724"/>
            <a:ext cx="411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5x5 Adjacency Matrix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7AACFC-0A2E-4642-92B1-E8A8951C1CA2}"/>
              </a:ext>
            </a:extLst>
          </p:cNvPr>
          <p:cNvSpPr txBox="1"/>
          <p:nvPr/>
        </p:nvSpPr>
        <p:spPr>
          <a:xfrm>
            <a:off x="6756341" y="6210779"/>
            <a:ext cx="4110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Edge-list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74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70"/>
    </mc:Choice>
    <mc:Fallback xmlns="">
      <p:transition advTm="187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149BB7-36A0-4659-99EC-E02436440966}"/>
              </a:ext>
            </a:extLst>
          </p:cNvPr>
          <p:cNvSpPr/>
          <p:nvPr/>
        </p:nvSpPr>
        <p:spPr>
          <a:xfrm>
            <a:off x="0" y="0"/>
            <a:ext cx="11839575" cy="6659563"/>
          </a:xfrm>
          <a:prstGeom prst="rect">
            <a:avLst/>
          </a:prstGeom>
          <a:solidFill>
            <a:schemeClr val="tx1">
              <a:lumMod val="95000"/>
              <a:lumOff val="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48095" y="3037392"/>
            <a:ext cx="2682282" cy="584775"/>
            <a:chOff x="346328" y="2239919"/>
            <a:chExt cx="2682282" cy="584775"/>
          </a:xfrm>
        </p:grpSpPr>
        <p:sp>
          <p:nvSpPr>
            <p:cNvPr id="10" name="TextBox 9"/>
            <p:cNvSpPr txBox="1"/>
            <p:nvPr/>
          </p:nvSpPr>
          <p:spPr>
            <a:xfrm>
              <a:off x="346328" y="2239919"/>
              <a:ext cx="6697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01</a:t>
              </a:r>
              <a:endParaRPr lang="ko-KR" altLang="en-US" sz="3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456588" y="2751685"/>
              <a:ext cx="40634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86016" y="2341048"/>
              <a:ext cx="24425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Raw Data</a:t>
              </a:r>
              <a:endPara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959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53"/>
    </mc:Choice>
    <mc:Fallback xmlns="">
      <p:transition advTm="1853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D875047-3241-4125-B2EA-5EEF6BF82E30}"/>
              </a:ext>
            </a:extLst>
          </p:cNvPr>
          <p:cNvSpPr/>
          <p:nvPr/>
        </p:nvSpPr>
        <p:spPr>
          <a:xfrm>
            <a:off x="0" y="1"/>
            <a:ext cx="11839575" cy="6659563"/>
          </a:xfrm>
          <a:prstGeom prst="rect">
            <a:avLst/>
          </a:prstGeom>
          <a:solidFill>
            <a:schemeClr val="tx1">
              <a:lumMod val="95000"/>
              <a:lumOff val="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4F9F4-DBFC-4447-A7FC-2330B567BDBB}"/>
              </a:ext>
            </a:extLst>
          </p:cNvPr>
          <p:cNvSpPr txBox="1"/>
          <p:nvPr/>
        </p:nvSpPr>
        <p:spPr>
          <a:xfrm>
            <a:off x="1047536" y="822084"/>
            <a:ext cx="6101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STEP3_</a:t>
            </a:r>
            <a:r>
              <a:rPr lang="en-US" altLang="ko-KR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Draw Network</a:t>
            </a:r>
          </a:p>
        </p:txBody>
      </p:sp>
      <p:pic>
        <p:nvPicPr>
          <p:cNvPr id="1026" name="Picture 2" descr="social network analysis 이미지 검색결과&quot;">
            <a:extLst>
              <a:ext uri="{FF2B5EF4-FFF2-40B4-BE49-F238E27FC236}">
                <a16:creationId xmlns:a16="http://schemas.microsoft.com/office/drawing/2014/main" id="{ADDB88DE-A121-4F52-AAEF-1CC5C2539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178" y="1874042"/>
            <a:ext cx="6915643" cy="356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9C9430D-1095-4E5E-AC68-4C6E1CE83E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62" y="1874041"/>
            <a:ext cx="4275654" cy="35615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FC6B26-81BB-435A-9689-2E462F7EA484}"/>
              </a:ext>
            </a:extLst>
          </p:cNvPr>
          <p:cNvSpPr txBox="1"/>
          <p:nvPr/>
        </p:nvSpPr>
        <p:spPr>
          <a:xfrm>
            <a:off x="-1" y="5604890"/>
            <a:ext cx="11839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Drawing Network with </a:t>
            </a:r>
            <a:r>
              <a:rPr lang="en-US" altLang="ko-KR" sz="2400" dirty="0" err="1">
                <a:solidFill>
                  <a:schemeClr val="bg1"/>
                </a:solidFill>
              </a:rPr>
              <a:t>Gephi</a:t>
            </a:r>
            <a:r>
              <a:rPr lang="en-US" altLang="ko-KR" sz="2400" dirty="0">
                <a:solidFill>
                  <a:schemeClr val="bg1"/>
                </a:solidFill>
              </a:rPr>
              <a:t> Tool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BE36EA-1EBE-4B8C-A46E-F7DAF04AE54D}"/>
              </a:ext>
            </a:extLst>
          </p:cNvPr>
          <p:cNvSpPr txBox="1"/>
          <p:nvPr/>
        </p:nvSpPr>
        <p:spPr>
          <a:xfrm>
            <a:off x="907005" y="227804"/>
            <a:ext cx="6101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Network Analysis</a:t>
            </a:r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1AD62F1-FFF2-4DEF-896B-CD4EB9545BBF}"/>
              </a:ext>
            </a:extLst>
          </p:cNvPr>
          <p:cNvGrpSpPr/>
          <p:nvPr/>
        </p:nvGrpSpPr>
        <p:grpSpPr>
          <a:xfrm>
            <a:off x="0" y="197027"/>
            <a:ext cx="1048627" cy="707886"/>
            <a:chOff x="-756690" y="363149"/>
            <a:chExt cx="1048627" cy="70788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E6A6B1-FE2D-4BDE-94C8-84F7BAF12FE8}"/>
                </a:ext>
              </a:extLst>
            </p:cNvPr>
            <p:cNvSpPr txBox="1"/>
            <p:nvPr/>
          </p:nvSpPr>
          <p:spPr>
            <a:xfrm>
              <a:off x="-756690" y="363149"/>
              <a:ext cx="10486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Impact" panose="020B0806030902050204" pitchFamily="34" charset="0"/>
                  <a:ea typeface="산돌고딕B" panose="02030504000101010101" pitchFamily="18" charset="-127"/>
                  <a:cs typeface="조선일보명조" panose="02030304000000000000" pitchFamily="18" charset="-127"/>
                </a:rPr>
                <a:t>03</a:t>
              </a:r>
              <a:endParaRPr lang="ko-KR" altLang="en-US" sz="4000" dirty="0">
                <a:solidFill>
                  <a:schemeClr val="bg1"/>
                </a:solidFill>
                <a:latin typeface="Impact" panose="020B0806030902050204" pitchFamily="34" charset="0"/>
                <a:ea typeface="산돌고딕B" panose="02030504000101010101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E818264-B555-414A-B81A-4CA1B06D1FA9}"/>
                </a:ext>
              </a:extLst>
            </p:cNvPr>
            <p:cNvCxnSpPr/>
            <p:nvPr/>
          </p:nvCxnSpPr>
          <p:spPr>
            <a:xfrm>
              <a:off x="-506828" y="989962"/>
              <a:ext cx="547812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491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70"/>
    </mc:Choice>
    <mc:Fallback xmlns="">
      <p:transition advTm="187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D875047-3241-4125-B2EA-5EEF6BF82E30}"/>
              </a:ext>
            </a:extLst>
          </p:cNvPr>
          <p:cNvSpPr/>
          <p:nvPr/>
        </p:nvSpPr>
        <p:spPr>
          <a:xfrm>
            <a:off x="0" y="1"/>
            <a:ext cx="11839575" cy="6659563"/>
          </a:xfrm>
          <a:prstGeom prst="rect">
            <a:avLst/>
          </a:prstGeom>
          <a:solidFill>
            <a:schemeClr val="tx1">
              <a:lumMod val="95000"/>
              <a:lumOff val="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4F9F4-DBFC-4447-A7FC-2330B567BDBB}"/>
              </a:ext>
            </a:extLst>
          </p:cNvPr>
          <p:cNvSpPr txBox="1"/>
          <p:nvPr/>
        </p:nvSpPr>
        <p:spPr>
          <a:xfrm>
            <a:off x="1047536" y="822084"/>
            <a:ext cx="6101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STEP4_</a:t>
            </a:r>
            <a:r>
              <a:rPr lang="en-US" altLang="ko-KR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Analyze network structures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8DD727-8F2F-4C49-A490-3695D5132A76}"/>
              </a:ext>
            </a:extLst>
          </p:cNvPr>
          <p:cNvSpPr/>
          <p:nvPr/>
        </p:nvSpPr>
        <p:spPr>
          <a:xfrm>
            <a:off x="0" y="2727706"/>
            <a:ext cx="11839575" cy="1701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Node Centrality (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노드 중요도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중심성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측정</a:t>
            </a:r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ctr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 구조 추정</a:t>
            </a:r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ctr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ETCs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45583D-0809-45D4-AA4B-55F8507D0E8C}"/>
              </a:ext>
            </a:extLst>
          </p:cNvPr>
          <p:cNvSpPr txBox="1"/>
          <p:nvPr/>
        </p:nvSpPr>
        <p:spPr>
          <a:xfrm>
            <a:off x="907005" y="227804"/>
            <a:ext cx="6101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Network Analysis</a:t>
            </a:r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00BD694-B623-4CC8-B263-4D0E98F5DC10}"/>
              </a:ext>
            </a:extLst>
          </p:cNvPr>
          <p:cNvGrpSpPr/>
          <p:nvPr/>
        </p:nvGrpSpPr>
        <p:grpSpPr>
          <a:xfrm>
            <a:off x="0" y="197027"/>
            <a:ext cx="1048627" cy="707886"/>
            <a:chOff x="-756690" y="363149"/>
            <a:chExt cx="1048627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AC9C909-FBB2-4953-AE19-2AEAA87EB7C6}"/>
                </a:ext>
              </a:extLst>
            </p:cNvPr>
            <p:cNvSpPr txBox="1"/>
            <p:nvPr/>
          </p:nvSpPr>
          <p:spPr>
            <a:xfrm>
              <a:off x="-756690" y="363149"/>
              <a:ext cx="10486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Impact" panose="020B0806030902050204" pitchFamily="34" charset="0"/>
                  <a:ea typeface="산돌고딕B" panose="02030504000101010101" pitchFamily="18" charset="-127"/>
                  <a:cs typeface="조선일보명조" panose="02030304000000000000" pitchFamily="18" charset="-127"/>
                </a:rPr>
                <a:t>03</a:t>
              </a:r>
              <a:endParaRPr lang="ko-KR" altLang="en-US" sz="4000" dirty="0">
                <a:solidFill>
                  <a:schemeClr val="bg1"/>
                </a:solidFill>
                <a:latin typeface="Impact" panose="020B0806030902050204" pitchFamily="34" charset="0"/>
                <a:ea typeface="산돌고딕B" panose="02030504000101010101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1DD354B-966A-4762-9DAE-1F36C270D58E}"/>
                </a:ext>
              </a:extLst>
            </p:cNvPr>
            <p:cNvCxnSpPr/>
            <p:nvPr/>
          </p:nvCxnSpPr>
          <p:spPr>
            <a:xfrm>
              <a:off x="-506828" y="989962"/>
              <a:ext cx="547812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267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70"/>
    </mc:Choice>
    <mc:Fallback xmlns="">
      <p:transition advTm="187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D875047-3241-4125-B2EA-5EEF6BF82E30}"/>
              </a:ext>
            </a:extLst>
          </p:cNvPr>
          <p:cNvSpPr/>
          <p:nvPr/>
        </p:nvSpPr>
        <p:spPr>
          <a:xfrm>
            <a:off x="0" y="1"/>
            <a:ext cx="11839575" cy="6659563"/>
          </a:xfrm>
          <a:prstGeom prst="rect">
            <a:avLst/>
          </a:prstGeom>
          <a:solidFill>
            <a:schemeClr val="tx1">
              <a:lumMod val="95000"/>
              <a:lumOff val="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8030310-AE43-4C3D-9B8D-891ED1AE98D8}"/>
              </a:ext>
            </a:extLst>
          </p:cNvPr>
          <p:cNvSpPr/>
          <p:nvPr/>
        </p:nvSpPr>
        <p:spPr>
          <a:xfrm>
            <a:off x="907004" y="2016335"/>
            <a:ext cx="10014425" cy="69788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 구조를 고려했을 때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각 노드들이 얼마나 중요한 위치에 있는지에 대한 수치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4F9F4-DBFC-4447-A7FC-2330B567BDBB}"/>
              </a:ext>
            </a:extLst>
          </p:cNvPr>
          <p:cNvSpPr txBox="1"/>
          <p:nvPr/>
        </p:nvSpPr>
        <p:spPr>
          <a:xfrm>
            <a:off x="1047536" y="822084"/>
            <a:ext cx="6101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STEP4_</a:t>
            </a:r>
            <a:r>
              <a:rPr lang="en-US" altLang="ko-KR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Analyze network structures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8DD727-8F2F-4C49-A490-3695D5132A76}"/>
              </a:ext>
            </a:extLst>
          </p:cNvPr>
          <p:cNvSpPr/>
          <p:nvPr/>
        </p:nvSpPr>
        <p:spPr>
          <a:xfrm>
            <a:off x="249862" y="1430472"/>
            <a:ext cx="11589712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1. Node Centrality (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노드 중요도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중심성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측정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3E74A92-2137-4D2A-8736-40916CE20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5338"/>
              </p:ext>
            </p:extLst>
          </p:nvPr>
        </p:nvGraphicFramePr>
        <p:xfrm>
          <a:off x="907003" y="2970465"/>
          <a:ext cx="10014425" cy="3286495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669493">
                  <a:extLst>
                    <a:ext uri="{9D8B030D-6E8A-4147-A177-3AD203B41FA5}">
                      <a16:colId xmlns:a16="http://schemas.microsoft.com/office/drawing/2014/main" val="3082456887"/>
                    </a:ext>
                  </a:extLst>
                </a:gridCol>
                <a:gridCol w="5433940">
                  <a:extLst>
                    <a:ext uri="{9D8B030D-6E8A-4147-A177-3AD203B41FA5}">
                      <a16:colId xmlns:a16="http://schemas.microsoft.com/office/drawing/2014/main" val="3566874709"/>
                    </a:ext>
                  </a:extLst>
                </a:gridCol>
                <a:gridCol w="1910992">
                  <a:extLst>
                    <a:ext uri="{9D8B030D-6E8A-4147-A177-3AD203B41FA5}">
                      <a16:colId xmlns:a16="http://schemas.microsoft.com/office/drawing/2014/main" val="2032118732"/>
                    </a:ext>
                  </a:extLst>
                </a:gridCol>
              </a:tblGrid>
              <a:tr h="425003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8433983"/>
                  </a:ext>
                </a:extLst>
              </a:tr>
              <a:tr h="7153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Degree 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Centrality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나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(Node)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는 얼마나 많은 사람을 알고 있는가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?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Node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와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Edge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를 이용하며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모든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Centrality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값들은 하나의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Node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에 대한 값임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114350"/>
                  </a:ext>
                </a:extLst>
              </a:tr>
              <a:tr h="7153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Betweenness 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Centrality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얼마나 많은 최단경로가 나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(Node)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를 거쳐가는가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?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9485838"/>
                  </a:ext>
                </a:extLst>
              </a:tr>
              <a:tr h="7153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Closeness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Centrality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얼마나 다른 사람들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(Node)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로의 접근성을 높게 만들어주는가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?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3922120"/>
                  </a:ext>
                </a:extLst>
              </a:tr>
              <a:tr h="7153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Eigenvector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Centrality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나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(Node)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는 이 사회 내에서 얼마나 중요한 특성을 가지는가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?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075305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FD7ED3F-4187-494E-9F1A-7443A121DC42}"/>
              </a:ext>
            </a:extLst>
          </p:cNvPr>
          <p:cNvSpPr txBox="1"/>
          <p:nvPr/>
        </p:nvSpPr>
        <p:spPr>
          <a:xfrm>
            <a:off x="907005" y="227804"/>
            <a:ext cx="6101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Network Analysis</a:t>
            </a:r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3D4F2C-FBC7-4A37-BC6D-E3F18F430609}"/>
              </a:ext>
            </a:extLst>
          </p:cNvPr>
          <p:cNvGrpSpPr/>
          <p:nvPr/>
        </p:nvGrpSpPr>
        <p:grpSpPr>
          <a:xfrm>
            <a:off x="0" y="197027"/>
            <a:ext cx="1048627" cy="707886"/>
            <a:chOff x="-756690" y="363149"/>
            <a:chExt cx="1048627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D02060-FC30-46EE-953D-AE5CA655FE5B}"/>
                </a:ext>
              </a:extLst>
            </p:cNvPr>
            <p:cNvSpPr txBox="1"/>
            <p:nvPr/>
          </p:nvSpPr>
          <p:spPr>
            <a:xfrm>
              <a:off x="-756690" y="363149"/>
              <a:ext cx="10486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Impact" panose="020B0806030902050204" pitchFamily="34" charset="0"/>
                  <a:ea typeface="산돌고딕B" panose="02030504000101010101" pitchFamily="18" charset="-127"/>
                  <a:cs typeface="조선일보명조" panose="02030304000000000000" pitchFamily="18" charset="-127"/>
                </a:rPr>
                <a:t>03</a:t>
              </a:r>
              <a:endParaRPr lang="ko-KR" altLang="en-US" sz="4000" dirty="0">
                <a:solidFill>
                  <a:schemeClr val="bg1"/>
                </a:solidFill>
                <a:latin typeface="Impact" panose="020B0806030902050204" pitchFamily="34" charset="0"/>
                <a:ea typeface="산돌고딕B" panose="02030504000101010101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5D7274A-0E93-491D-BAAC-834895D60B81}"/>
                </a:ext>
              </a:extLst>
            </p:cNvPr>
            <p:cNvCxnSpPr/>
            <p:nvPr/>
          </p:nvCxnSpPr>
          <p:spPr>
            <a:xfrm>
              <a:off x="-506828" y="989962"/>
              <a:ext cx="547812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887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70"/>
    </mc:Choice>
    <mc:Fallback xmlns="">
      <p:transition advTm="187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D875047-3241-4125-B2EA-5EEF6BF82E30}"/>
              </a:ext>
            </a:extLst>
          </p:cNvPr>
          <p:cNvSpPr/>
          <p:nvPr/>
        </p:nvSpPr>
        <p:spPr>
          <a:xfrm>
            <a:off x="0" y="1"/>
            <a:ext cx="11839575" cy="6659563"/>
          </a:xfrm>
          <a:prstGeom prst="rect">
            <a:avLst/>
          </a:prstGeom>
          <a:solidFill>
            <a:schemeClr val="tx1">
              <a:lumMod val="95000"/>
              <a:lumOff val="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8030310-AE43-4C3D-9B8D-891ED1AE98D8}"/>
              </a:ext>
            </a:extLst>
          </p:cNvPr>
          <p:cNvSpPr/>
          <p:nvPr/>
        </p:nvSpPr>
        <p:spPr>
          <a:xfrm>
            <a:off x="907004" y="2016335"/>
            <a:ext cx="10014425" cy="69788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직관적으로 판단하기 힘든 네트워크 구조를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정량적으로 수치화 시켜 나타내기 위한 기법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4F9F4-DBFC-4447-A7FC-2330B567BDBB}"/>
              </a:ext>
            </a:extLst>
          </p:cNvPr>
          <p:cNvSpPr txBox="1"/>
          <p:nvPr/>
        </p:nvSpPr>
        <p:spPr>
          <a:xfrm>
            <a:off x="1047536" y="822084"/>
            <a:ext cx="6101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STEP4_</a:t>
            </a:r>
            <a:r>
              <a:rPr lang="en-US" altLang="ko-KR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Analyze network structures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325224-5E46-4CE0-B35D-8D7D3E48BD2D}"/>
              </a:ext>
            </a:extLst>
          </p:cNvPr>
          <p:cNvSpPr/>
          <p:nvPr/>
        </p:nvSpPr>
        <p:spPr>
          <a:xfrm>
            <a:off x="249862" y="1430472"/>
            <a:ext cx="11589712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2.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 구조 추정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3B96C1C-6CEC-4FBD-B292-D34D7DC61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096" y="2858604"/>
            <a:ext cx="9612239" cy="33117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4FFEB6-DD22-49E7-A906-7A9206732472}"/>
              </a:ext>
            </a:extLst>
          </p:cNvPr>
          <p:cNvSpPr txBox="1"/>
          <p:nvPr/>
        </p:nvSpPr>
        <p:spPr>
          <a:xfrm>
            <a:off x="5168879" y="6208483"/>
            <a:ext cx="5562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모두 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Node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Edge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같은 네트워크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9FBAD4-AE69-4A96-BC97-0A913A872B74}"/>
              </a:ext>
            </a:extLst>
          </p:cNvPr>
          <p:cNvSpPr txBox="1"/>
          <p:nvPr/>
        </p:nvSpPr>
        <p:spPr>
          <a:xfrm>
            <a:off x="907005" y="227804"/>
            <a:ext cx="6101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Network Analysis</a:t>
            </a:r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40E436E-B883-4CF3-8963-ACD10E459558}"/>
              </a:ext>
            </a:extLst>
          </p:cNvPr>
          <p:cNvGrpSpPr/>
          <p:nvPr/>
        </p:nvGrpSpPr>
        <p:grpSpPr>
          <a:xfrm>
            <a:off x="0" y="197027"/>
            <a:ext cx="1048627" cy="707886"/>
            <a:chOff x="-756690" y="363149"/>
            <a:chExt cx="1048627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7DC150-6E5D-43A3-B2FD-519127260363}"/>
                </a:ext>
              </a:extLst>
            </p:cNvPr>
            <p:cNvSpPr txBox="1"/>
            <p:nvPr/>
          </p:nvSpPr>
          <p:spPr>
            <a:xfrm>
              <a:off x="-756690" y="363149"/>
              <a:ext cx="10486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Impact" panose="020B0806030902050204" pitchFamily="34" charset="0"/>
                  <a:ea typeface="산돌고딕B" panose="02030504000101010101" pitchFamily="18" charset="-127"/>
                  <a:cs typeface="조선일보명조" panose="02030304000000000000" pitchFamily="18" charset="-127"/>
                </a:rPr>
                <a:t>03</a:t>
              </a:r>
              <a:endParaRPr lang="ko-KR" altLang="en-US" sz="4000" dirty="0">
                <a:solidFill>
                  <a:schemeClr val="bg1"/>
                </a:solidFill>
                <a:latin typeface="Impact" panose="020B0806030902050204" pitchFamily="34" charset="0"/>
                <a:ea typeface="산돌고딕B" panose="02030504000101010101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04E8A39-0CF5-4869-BA0E-BCCBAE1F24C7}"/>
                </a:ext>
              </a:extLst>
            </p:cNvPr>
            <p:cNvCxnSpPr/>
            <p:nvPr/>
          </p:nvCxnSpPr>
          <p:spPr>
            <a:xfrm>
              <a:off x="-506828" y="989962"/>
              <a:ext cx="547812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490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70"/>
    </mc:Choice>
    <mc:Fallback xmlns="">
      <p:transition advTm="187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D875047-3241-4125-B2EA-5EEF6BF82E30}"/>
              </a:ext>
            </a:extLst>
          </p:cNvPr>
          <p:cNvSpPr/>
          <p:nvPr/>
        </p:nvSpPr>
        <p:spPr>
          <a:xfrm>
            <a:off x="0" y="1"/>
            <a:ext cx="11839575" cy="6659563"/>
          </a:xfrm>
          <a:prstGeom prst="rect">
            <a:avLst/>
          </a:prstGeom>
          <a:solidFill>
            <a:schemeClr val="tx1">
              <a:lumMod val="95000"/>
              <a:lumOff val="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4F9F4-DBFC-4447-A7FC-2330B567BDBB}"/>
              </a:ext>
            </a:extLst>
          </p:cNvPr>
          <p:cNvSpPr txBox="1"/>
          <p:nvPr/>
        </p:nvSpPr>
        <p:spPr>
          <a:xfrm>
            <a:off x="1047536" y="822084"/>
            <a:ext cx="6101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STEP4_</a:t>
            </a:r>
            <a:r>
              <a:rPr lang="en-US" altLang="ko-KR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Analyze network structures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325224-5E46-4CE0-B35D-8D7D3E48BD2D}"/>
              </a:ext>
            </a:extLst>
          </p:cNvPr>
          <p:cNvSpPr/>
          <p:nvPr/>
        </p:nvSpPr>
        <p:spPr>
          <a:xfrm>
            <a:off x="249862" y="1430472"/>
            <a:ext cx="11589712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2.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 구조 추정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59282E1-5114-4A5D-B155-1A130470A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85175"/>
              </p:ext>
            </p:extLst>
          </p:nvPr>
        </p:nvGraphicFramePr>
        <p:xfrm>
          <a:off x="907003" y="1997364"/>
          <a:ext cx="10014425" cy="2616887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669493">
                  <a:extLst>
                    <a:ext uri="{9D8B030D-6E8A-4147-A177-3AD203B41FA5}">
                      <a16:colId xmlns:a16="http://schemas.microsoft.com/office/drawing/2014/main" val="3082456887"/>
                    </a:ext>
                  </a:extLst>
                </a:gridCol>
                <a:gridCol w="5433940">
                  <a:extLst>
                    <a:ext uri="{9D8B030D-6E8A-4147-A177-3AD203B41FA5}">
                      <a16:colId xmlns:a16="http://schemas.microsoft.com/office/drawing/2014/main" val="3566874709"/>
                    </a:ext>
                  </a:extLst>
                </a:gridCol>
                <a:gridCol w="1910992">
                  <a:extLst>
                    <a:ext uri="{9D8B030D-6E8A-4147-A177-3AD203B41FA5}">
                      <a16:colId xmlns:a16="http://schemas.microsoft.com/office/drawing/2014/main" val="2032118732"/>
                    </a:ext>
                  </a:extLst>
                </a:gridCol>
              </a:tblGrid>
              <a:tr h="577697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8433983"/>
                  </a:ext>
                </a:extLst>
              </a:tr>
              <a:tr h="972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Radius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Closeness Centrality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 가장 높은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Node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로부터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가장 거리가 먼 곳까지의 거리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(strength)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네트워크의 크기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114350"/>
                  </a:ext>
                </a:extLst>
              </a:tr>
              <a:tr h="972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Clustering Coefficient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나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(Node)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와 연결된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(Edge)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서로 다른 두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Node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연결되어 있을 확률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실제 네트워크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Clique /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허용 가능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Clique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함께 아는 친구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(Edge)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 많을 수록 확률도 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상승 경향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948583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A02FCC3-EB91-47CD-AB87-588142432DD8}"/>
              </a:ext>
            </a:extLst>
          </p:cNvPr>
          <p:cNvSpPr txBox="1"/>
          <p:nvPr/>
        </p:nvSpPr>
        <p:spPr>
          <a:xfrm>
            <a:off x="907005" y="227804"/>
            <a:ext cx="6101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Network Analysis</a:t>
            </a:r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90B1763-3422-48A1-AEE1-70849D7BA7CA}"/>
              </a:ext>
            </a:extLst>
          </p:cNvPr>
          <p:cNvGrpSpPr/>
          <p:nvPr/>
        </p:nvGrpSpPr>
        <p:grpSpPr>
          <a:xfrm>
            <a:off x="0" y="197027"/>
            <a:ext cx="1048627" cy="707886"/>
            <a:chOff x="-756690" y="363149"/>
            <a:chExt cx="1048627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902AF3-B6EB-4AE7-B72E-36AA65845EE4}"/>
                </a:ext>
              </a:extLst>
            </p:cNvPr>
            <p:cNvSpPr txBox="1"/>
            <p:nvPr/>
          </p:nvSpPr>
          <p:spPr>
            <a:xfrm>
              <a:off x="-756690" y="363149"/>
              <a:ext cx="10486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Impact" panose="020B0806030902050204" pitchFamily="34" charset="0"/>
                  <a:ea typeface="산돌고딕B" panose="02030504000101010101" pitchFamily="18" charset="-127"/>
                  <a:cs typeface="조선일보명조" panose="02030304000000000000" pitchFamily="18" charset="-127"/>
                </a:rPr>
                <a:t>03</a:t>
              </a:r>
              <a:endParaRPr lang="ko-KR" altLang="en-US" sz="4000" dirty="0">
                <a:solidFill>
                  <a:schemeClr val="bg1"/>
                </a:solidFill>
                <a:latin typeface="Impact" panose="020B0806030902050204" pitchFamily="34" charset="0"/>
                <a:ea typeface="산돌고딕B" panose="02030504000101010101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9F84AFF-EC65-4DC1-8B92-F99D56EAA2B3}"/>
                </a:ext>
              </a:extLst>
            </p:cNvPr>
            <p:cNvCxnSpPr/>
            <p:nvPr/>
          </p:nvCxnSpPr>
          <p:spPr>
            <a:xfrm>
              <a:off x="-506828" y="989962"/>
              <a:ext cx="547812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442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70"/>
    </mc:Choice>
    <mc:Fallback xmlns="">
      <p:transition advTm="187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92EE3F4-C101-40D2-B720-319B4A28FA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5"/>
          <a:stretch/>
        </p:blipFill>
        <p:spPr>
          <a:xfrm>
            <a:off x="1662921" y="0"/>
            <a:ext cx="8183531" cy="654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1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70"/>
    </mc:Choice>
    <mc:Fallback xmlns="">
      <p:transition advTm="187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D875047-3241-4125-B2EA-5EEF6BF82E30}"/>
              </a:ext>
            </a:extLst>
          </p:cNvPr>
          <p:cNvSpPr/>
          <p:nvPr/>
        </p:nvSpPr>
        <p:spPr>
          <a:xfrm>
            <a:off x="0" y="1"/>
            <a:ext cx="11839575" cy="6659563"/>
          </a:xfrm>
          <a:prstGeom prst="rect">
            <a:avLst/>
          </a:prstGeom>
          <a:solidFill>
            <a:schemeClr val="tx1">
              <a:lumMod val="95000"/>
              <a:lumOff val="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4F9F4-DBFC-4447-A7FC-2330B567BDBB}"/>
              </a:ext>
            </a:extLst>
          </p:cNvPr>
          <p:cNvSpPr txBox="1"/>
          <p:nvPr/>
        </p:nvSpPr>
        <p:spPr>
          <a:xfrm>
            <a:off x="1047536" y="822084"/>
            <a:ext cx="6101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STEP4_</a:t>
            </a:r>
            <a:r>
              <a:rPr lang="en-US" altLang="ko-KR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Analyze network structures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325224-5E46-4CE0-B35D-8D7D3E48BD2D}"/>
              </a:ext>
            </a:extLst>
          </p:cNvPr>
          <p:cNvSpPr/>
          <p:nvPr/>
        </p:nvSpPr>
        <p:spPr>
          <a:xfrm>
            <a:off x="249862" y="1430472"/>
            <a:ext cx="11589712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3. ETCs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59282E1-5114-4A5D-B155-1A130470A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712051"/>
              </p:ext>
            </p:extLst>
          </p:nvPr>
        </p:nvGraphicFramePr>
        <p:xfrm>
          <a:off x="907005" y="1968612"/>
          <a:ext cx="10014425" cy="4055962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669493">
                  <a:extLst>
                    <a:ext uri="{9D8B030D-6E8A-4147-A177-3AD203B41FA5}">
                      <a16:colId xmlns:a16="http://schemas.microsoft.com/office/drawing/2014/main" val="3082456887"/>
                    </a:ext>
                  </a:extLst>
                </a:gridCol>
                <a:gridCol w="5433940">
                  <a:extLst>
                    <a:ext uri="{9D8B030D-6E8A-4147-A177-3AD203B41FA5}">
                      <a16:colId xmlns:a16="http://schemas.microsoft.com/office/drawing/2014/main" val="3566874709"/>
                    </a:ext>
                  </a:extLst>
                </a:gridCol>
                <a:gridCol w="1910992">
                  <a:extLst>
                    <a:ext uri="{9D8B030D-6E8A-4147-A177-3AD203B41FA5}">
                      <a16:colId xmlns:a16="http://schemas.microsoft.com/office/drawing/2014/main" val="2032118732"/>
                    </a:ext>
                  </a:extLst>
                </a:gridCol>
              </a:tblGrid>
              <a:tr h="733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8433983"/>
                  </a:ext>
                </a:extLst>
              </a:tr>
              <a:tr h="12337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커뮤니티 탐지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전체 네트워크를 연결 밀도가 상대적으로 높은 소단위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커뮤니티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 분할하는 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299485838"/>
                  </a:ext>
                </a:extLst>
              </a:tr>
              <a:tr h="650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Page Rank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887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Eigenvector Centrality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 응용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Google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 적극적으로 활용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6303797"/>
                  </a:ext>
                </a:extLst>
              </a:tr>
              <a:tr h="650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Hub, Authority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Hub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는 높은 중요도를 가진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Node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Network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 중심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Authority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는 많은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Hub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와 연결된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Node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9624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Eccentricity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특정 노드가 얼마나 다른 노드들로부터 멀리 떨어져</a:t>
                      </a:r>
                    </a:p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있는지</a:t>
                      </a:r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(Longest Path)</a:t>
                      </a:r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 정도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70668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50E792A-22BB-4A85-9703-F6DDF36BE99C}"/>
              </a:ext>
            </a:extLst>
          </p:cNvPr>
          <p:cNvSpPr txBox="1"/>
          <p:nvPr/>
        </p:nvSpPr>
        <p:spPr>
          <a:xfrm>
            <a:off x="907005" y="227804"/>
            <a:ext cx="6101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Network Analysis</a:t>
            </a:r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DA31386-3F84-413B-A44D-21DD78F772F9}"/>
              </a:ext>
            </a:extLst>
          </p:cNvPr>
          <p:cNvGrpSpPr/>
          <p:nvPr/>
        </p:nvGrpSpPr>
        <p:grpSpPr>
          <a:xfrm>
            <a:off x="0" y="197027"/>
            <a:ext cx="1048627" cy="707886"/>
            <a:chOff x="-756690" y="363149"/>
            <a:chExt cx="1048627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52E31A-8444-4E1C-B6D9-B5EB752F3812}"/>
                </a:ext>
              </a:extLst>
            </p:cNvPr>
            <p:cNvSpPr txBox="1"/>
            <p:nvPr/>
          </p:nvSpPr>
          <p:spPr>
            <a:xfrm>
              <a:off x="-756690" y="363149"/>
              <a:ext cx="10486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Impact" panose="020B0806030902050204" pitchFamily="34" charset="0"/>
                  <a:ea typeface="산돌고딕B" panose="02030504000101010101" pitchFamily="18" charset="-127"/>
                  <a:cs typeface="조선일보명조" panose="02030304000000000000" pitchFamily="18" charset="-127"/>
                </a:rPr>
                <a:t>03</a:t>
              </a:r>
              <a:endParaRPr lang="ko-KR" altLang="en-US" sz="4000" dirty="0">
                <a:solidFill>
                  <a:schemeClr val="bg1"/>
                </a:solidFill>
                <a:latin typeface="Impact" panose="020B0806030902050204" pitchFamily="34" charset="0"/>
                <a:ea typeface="산돌고딕B" panose="02030504000101010101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76B745E-5474-4B8E-9E36-B97521EBB296}"/>
                </a:ext>
              </a:extLst>
            </p:cNvPr>
            <p:cNvCxnSpPr/>
            <p:nvPr/>
          </p:nvCxnSpPr>
          <p:spPr>
            <a:xfrm>
              <a:off x="-506828" y="989962"/>
              <a:ext cx="547812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247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70"/>
    </mc:Choice>
    <mc:Fallback xmlns="">
      <p:transition advTm="187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pg 컨셉아트 이미지 검색결과&quot;">
            <a:extLst>
              <a:ext uri="{FF2B5EF4-FFF2-40B4-BE49-F238E27FC236}">
                <a16:creationId xmlns:a16="http://schemas.microsoft.com/office/drawing/2014/main" id="{0EC45BC6-E457-4E30-A359-D199ABE562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7"/>
          <a:stretch/>
        </p:blipFill>
        <p:spPr bwMode="auto">
          <a:xfrm>
            <a:off x="0" y="0"/>
            <a:ext cx="11839575" cy="665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D875047-3241-4125-B2EA-5EEF6BF82E30}"/>
              </a:ext>
            </a:extLst>
          </p:cNvPr>
          <p:cNvSpPr/>
          <p:nvPr/>
        </p:nvSpPr>
        <p:spPr>
          <a:xfrm>
            <a:off x="-1" y="1"/>
            <a:ext cx="11839575" cy="6674644"/>
          </a:xfrm>
          <a:prstGeom prst="rect">
            <a:avLst/>
          </a:prstGeom>
          <a:solidFill>
            <a:schemeClr val="tx1">
              <a:lumMod val="95000"/>
              <a:lumOff val="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4F9F4-DBFC-4447-A7FC-2330B567BDBB}"/>
              </a:ext>
            </a:extLst>
          </p:cNvPr>
          <p:cNvSpPr txBox="1"/>
          <p:nvPr/>
        </p:nvSpPr>
        <p:spPr>
          <a:xfrm>
            <a:off x="1047536" y="822084"/>
            <a:ext cx="6407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Social Network Analysis in Game</a:t>
            </a:r>
            <a:endParaRPr lang="en-US" altLang="ko-KR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52F317-FD1F-4B6F-8C75-AD7E845B736D}"/>
              </a:ext>
            </a:extLst>
          </p:cNvPr>
          <p:cNvSpPr txBox="1"/>
          <p:nvPr/>
        </p:nvSpPr>
        <p:spPr>
          <a:xfrm>
            <a:off x="1666554" y="2773745"/>
            <a:ext cx="896006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유저 전투 유형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파티 구축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아이템 거래 규모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유저 이탈 예측</a:t>
            </a:r>
            <a:r>
              <a:rPr lang="en-US" altLang="ko-KR" sz="1400" dirty="0">
                <a:solidFill>
                  <a:schemeClr val="bg1"/>
                </a:solidFill>
              </a:rPr>
              <a:t> ETCs…</a:t>
            </a:r>
          </a:p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D432C-FB40-4BD0-9E34-F880F9B6B97F}"/>
              </a:ext>
            </a:extLst>
          </p:cNvPr>
          <p:cNvSpPr txBox="1"/>
          <p:nvPr/>
        </p:nvSpPr>
        <p:spPr>
          <a:xfrm>
            <a:off x="2000036" y="1696527"/>
            <a:ext cx="8293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Network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Analysis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많은 </a:t>
            </a:r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도출하기 용이하다</a:t>
            </a:r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C897526-2ED0-4EA9-A3E6-230AA74D9FCD}"/>
              </a:ext>
            </a:extLst>
          </p:cNvPr>
          <p:cNvGrpSpPr/>
          <p:nvPr/>
        </p:nvGrpSpPr>
        <p:grpSpPr>
          <a:xfrm>
            <a:off x="2630487" y="3427931"/>
            <a:ext cx="1829476" cy="1829476"/>
            <a:chOff x="2247900" y="3091403"/>
            <a:chExt cx="1829476" cy="1829476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7EC5B0C-7DED-4EF6-A7CA-98BB7ABF27B2}"/>
                </a:ext>
              </a:extLst>
            </p:cNvPr>
            <p:cNvSpPr/>
            <p:nvPr/>
          </p:nvSpPr>
          <p:spPr>
            <a:xfrm>
              <a:off x="2247900" y="3091403"/>
              <a:ext cx="1829476" cy="1829476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Regular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2671D0-D80A-4588-B1DD-E259496F3AA8}"/>
                </a:ext>
              </a:extLst>
            </p:cNvPr>
            <p:cNvSpPr txBox="1"/>
            <p:nvPr/>
          </p:nvSpPr>
          <p:spPr>
            <a:xfrm>
              <a:off x="2360370" y="3790615"/>
              <a:ext cx="163333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조선일보명조" panose="02030304000000000000" pitchFamily="18" charset="-127"/>
                </a:rPr>
                <a:t>게임 계정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F569BFC-6046-406E-9942-3E067FA50C49}"/>
              </a:ext>
            </a:extLst>
          </p:cNvPr>
          <p:cNvGrpSpPr/>
          <p:nvPr/>
        </p:nvGrpSpPr>
        <p:grpSpPr>
          <a:xfrm>
            <a:off x="7313735" y="3427931"/>
            <a:ext cx="2026451" cy="1829476"/>
            <a:chOff x="2149597" y="3091403"/>
            <a:chExt cx="2026451" cy="1829476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1CE8B44-ADD3-47BF-8260-C07D34E65BC4}"/>
                </a:ext>
              </a:extLst>
            </p:cNvPr>
            <p:cNvSpPr/>
            <p:nvPr/>
          </p:nvSpPr>
          <p:spPr>
            <a:xfrm>
              <a:off x="2247900" y="3091403"/>
              <a:ext cx="1829476" cy="1829476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Regular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3B76C4F-58D3-41D8-BC15-69B3EF51E616}"/>
                </a:ext>
              </a:extLst>
            </p:cNvPr>
            <p:cNvSpPr txBox="1"/>
            <p:nvPr/>
          </p:nvSpPr>
          <p:spPr>
            <a:xfrm>
              <a:off x="2149597" y="3631348"/>
              <a:ext cx="2026451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조선일보명조" panose="02030304000000000000" pitchFamily="18" charset="-127"/>
                </a:rPr>
                <a:t>파티 여부</a:t>
              </a:r>
              <a:r>
                <a:rPr lang="en-US" altLang="ko-KR" sz="16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조선일보명조" panose="02030304000000000000" pitchFamily="18" charset="-127"/>
                </a:rPr>
                <a:t>,</a:t>
              </a: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조선일보명조" panose="02030304000000000000" pitchFamily="18" charset="-127"/>
                </a:rPr>
                <a:t>거래 여부</a:t>
              </a:r>
              <a:r>
                <a:rPr lang="en-US" altLang="ko-KR" sz="16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조선일보명조" panose="02030304000000000000" pitchFamily="18" charset="-127"/>
                </a:rPr>
                <a:t>,</a:t>
              </a:r>
            </a:p>
            <a:p>
              <a:pPr algn="ctr"/>
              <a:r>
                <a:rPr lang="en-US" altLang="ko-KR" sz="1600" dirty="0" err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조선일보명조" panose="02030304000000000000" pitchFamily="18" charset="-127"/>
                </a:rPr>
                <a:t>etcs</a:t>
              </a:r>
              <a:endPara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979CDE0-CAC5-40B6-B324-D8A3CD1C1E0C}"/>
              </a:ext>
            </a:extLst>
          </p:cNvPr>
          <p:cNvSpPr txBox="1"/>
          <p:nvPr/>
        </p:nvSpPr>
        <p:spPr>
          <a:xfrm>
            <a:off x="3189428" y="5320835"/>
            <a:ext cx="1270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Node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61C6DA-0BB5-4137-B0BC-B93EA3CFB00A}"/>
              </a:ext>
            </a:extLst>
          </p:cNvPr>
          <p:cNvSpPr txBox="1"/>
          <p:nvPr/>
        </p:nvSpPr>
        <p:spPr>
          <a:xfrm>
            <a:off x="7691506" y="5311725"/>
            <a:ext cx="1270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Edge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E4E2FF-A7D6-41EF-99D9-E6A9F0F33218}"/>
              </a:ext>
            </a:extLst>
          </p:cNvPr>
          <p:cNvSpPr txBox="1"/>
          <p:nvPr/>
        </p:nvSpPr>
        <p:spPr>
          <a:xfrm>
            <a:off x="907005" y="227804"/>
            <a:ext cx="6101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Network Analysis</a:t>
            </a:r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7DA86BB-A15C-4B4E-B557-DF06B35A56D6}"/>
              </a:ext>
            </a:extLst>
          </p:cNvPr>
          <p:cNvGrpSpPr/>
          <p:nvPr/>
        </p:nvGrpSpPr>
        <p:grpSpPr>
          <a:xfrm>
            <a:off x="0" y="197027"/>
            <a:ext cx="1048627" cy="707886"/>
            <a:chOff x="-756690" y="363149"/>
            <a:chExt cx="1048627" cy="70788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C2E3C71-78E5-444C-AC4D-F4C66A0DF7D2}"/>
                </a:ext>
              </a:extLst>
            </p:cNvPr>
            <p:cNvSpPr txBox="1"/>
            <p:nvPr/>
          </p:nvSpPr>
          <p:spPr>
            <a:xfrm>
              <a:off x="-756690" y="363149"/>
              <a:ext cx="10486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Impact" panose="020B0806030902050204" pitchFamily="34" charset="0"/>
                  <a:ea typeface="산돌고딕B" panose="02030504000101010101" pitchFamily="18" charset="-127"/>
                  <a:cs typeface="조선일보명조" panose="02030304000000000000" pitchFamily="18" charset="-127"/>
                </a:rPr>
                <a:t>03</a:t>
              </a:r>
              <a:endParaRPr lang="ko-KR" altLang="en-US" sz="4000" dirty="0">
                <a:solidFill>
                  <a:schemeClr val="bg1"/>
                </a:solidFill>
                <a:latin typeface="Impact" panose="020B0806030902050204" pitchFamily="34" charset="0"/>
                <a:ea typeface="산돌고딕B" panose="02030504000101010101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468B15F2-8BC8-424D-8F88-DE60C0B52713}"/>
                </a:ext>
              </a:extLst>
            </p:cNvPr>
            <p:cNvCxnSpPr/>
            <p:nvPr/>
          </p:nvCxnSpPr>
          <p:spPr>
            <a:xfrm>
              <a:off x="-506828" y="989962"/>
              <a:ext cx="547812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424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70"/>
    </mc:Choice>
    <mc:Fallback xmlns="">
      <p:transition advTm="187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pg 컨셉아트 이미지 검색결과&quot;">
            <a:extLst>
              <a:ext uri="{FF2B5EF4-FFF2-40B4-BE49-F238E27FC236}">
                <a16:creationId xmlns:a16="http://schemas.microsoft.com/office/drawing/2014/main" id="{0EC45BC6-E457-4E30-A359-D199ABE562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7"/>
          <a:stretch/>
        </p:blipFill>
        <p:spPr bwMode="auto">
          <a:xfrm>
            <a:off x="0" y="0"/>
            <a:ext cx="11839575" cy="665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D875047-3241-4125-B2EA-5EEF6BF82E30}"/>
              </a:ext>
            </a:extLst>
          </p:cNvPr>
          <p:cNvSpPr/>
          <p:nvPr/>
        </p:nvSpPr>
        <p:spPr>
          <a:xfrm>
            <a:off x="-1" y="1"/>
            <a:ext cx="11839575" cy="6674644"/>
          </a:xfrm>
          <a:prstGeom prst="rect">
            <a:avLst/>
          </a:prstGeom>
          <a:solidFill>
            <a:schemeClr val="tx1">
              <a:lumMod val="95000"/>
              <a:lumOff val="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4F9F4-DBFC-4447-A7FC-2330B567BDBB}"/>
              </a:ext>
            </a:extLst>
          </p:cNvPr>
          <p:cNvSpPr txBox="1"/>
          <p:nvPr/>
        </p:nvSpPr>
        <p:spPr>
          <a:xfrm>
            <a:off x="1047536" y="822084"/>
            <a:ext cx="6407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Social Network Analysis in </a:t>
            </a:r>
            <a:r>
              <a:rPr lang="en-US" altLang="ko-KR" sz="24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GameBot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Detection</a:t>
            </a:r>
            <a:endParaRPr lang="en-US" altLang="ko-KR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070354A-11EF-4027-AEF8-757DF947F4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26" y="1620582"/>
            <a:ext cx="6214438" cy="28751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D465063-AF18-414D-A7B6-EEBAF8043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226" y="1620583"/>
            <a:ext cx="4875119" cy="28751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3A6FD3-165A-4A65-9CE8-82986BB99BFB}"/>
              </a:ext>
            </a:extLst>
          </p:cNvPr>
          <p:cNvSpPr txBox="1"/>
          <p:nvPr/>
        </p:nvSpPr>
        <p:spPr>
          <a:xfrm>
            <a:off x="731836" y="4773110"/>
            <a:ext cx="1037590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chemeClr val="bg1"/>
                </a:solidFill>
              </a:rPr>
              <a:t>Bot</a:t>
            </a:r>
            <a:r>
              <a:rPr lang="ko-KR" altLang="en-US" dirty="0">
                <a:solidFill>
                  <a:schemeClr val="bg1"/>
                </a:solidFill>
              </a:rPr>
              <a:t>은 </a:t>
            </a:r>
            <a:r>
              <a:rPr lang="en-US" altLang="ko-KR" dirty="0">
                <a:solidFill>
                  <a:schemeClr val="bg1"/>
                </a:solidFill>
              </a:rPr>
              <a:t>Human</a:t>
            </a:r>
            <a:r>
              <a:rPr lang="ko-KR" altLang="en-US" dirty="0">
                <a:solidFill>
                  <a:schemeClr val="bg1"/>
                </a:solidFill>
              </a:rPr>
              <a:t>에 비해 밀도가 낮은 네트워크를 구축하고 있다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chemeClr val="bg1"/>
                </a:solidFill>
              </a:rPr>
              <a:t>Bot</a:t>
            </a:r>
            <a:r>
              <a:rPr lang="ko-KR" altLang="en-US" dirty="0">
                <a:solidFill>
                  <a:schemeClr val="bg1"/>
                </a:solidFill>
              </a:rPr>
              <a:t>은 </a:t>
            </a:r>
            <a:r>
              <a:rPr lang="en-US" altLang="ko-KR" dirty="0">
                <a:solidFill>
                  <a:schemeClr val="bg1"/>
                </a:solidFill>
              </a:rPr>
              <a:t>Human</a:t>
            </a:r>
            <a:r>
              <a:rPr lang="ko-KR" altLang="en-US" dirty="0">
                <a:solidFill>
                  <a:schemeClr val="bg1"/>
                </a:solidFill>
              </a:rPr>
              <a:t>에 비해 </a:t>
            </a:r>
            <a:r>
              <a:rPr lang="en-US" altLang="ko-KR" dirty="0">
                <a:solidFill>
                  <a:schemeClr val="bg1"/>
                </a:solidFill>
              </a:rPr>
              <a:t>Star Network </a:t>
            </a:r>
            <a:r>
              <a:rPr lang="ko-KR" altLang="en-US" dirty="0">
                <a:solidFill>
                  <a:schemeClr val="bg1"/>
                </a:solidFill>
              </a:rPr>
              <a:t>형태</a:t>
            </a:r>
            <a:r>
              <a:rPr lang="en-US" altLang="ko-KR" dirty="0">
                <a:solidFill>
                  <a:schemeClr val="bg1"/>
                </a:solidFill>
              </a:rPr>
              <a:t>(1:N)</a:t>
            </a:r>
            <a:r>
              <a:rPr lang="ko-KR" altLang="en-US" dirty="0">
                <a:solidFill>
                  <a:schemeClr val="bg1"/>
                </a:solidFill>
              </a:rPr>
              <a:t>의 구조의 연결망을 구축하는 경우가 많다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chemeClr val="bg1"/>
                </a:solidFill>
              </a:rPr>
              <a:t>Human</a:t>
            </a:r>
            <a:r>
              <a:rPr lang="ko-KR" altLang="en-US" dirty="0">
                <a:solidFill>
                  <a:schemeClr val="bg1"/>
                </a:solidFill>
              </a:rPr>
              <a:t>은 고른 </a:t>
            </a:r>
            <a:r>
              <a:rPr lang="en-US" altLang="ko-KR" dirty="0">
                <a:solidFill>
                  <a:schemeClr val="bg1"/>
                </a:solidFill>
              </a:rPr>
              <a:t>Network</a:t>
            </a:r>
            <a:r>
              <a:rPr lang="ko-KR" altLang="en-US" dirty="0">
                <a:solidFill>
                  <a:schemeClr val="bg1"/>
                </a:solidFill>
              </a:rPr>
              <a:t>별</a:t>
            </a:r>
            <a:r>
              <a:rPr lang="en-US" altLang="ko-KR" dirty="0">
                <a:solidFill>
                  <a:schemeClr val="bg1"/>
                </a:solidFill>
              </a:rPr>
              <a:t> Diagram </a:t>
            </a:r>
            <a:r>
              <a:rPr lang="ko-KR" altLang="en-US" dirty="0">
                <a:solidFill>
                  <a:schemeClr val="bg1"/>
                </a:solidFill>
              </a:rPr>
              <a:t>분포를 가지고 있지만</a:t>
            </a:r>
            <a:r>
              <a:rPr lang="en-US" altLang="ko-KR" dirty="0">
                <a:solidFill>
                  <a:schemeClr val="bg1"/>
                </a:solidFill>
              </a:rPr>
              <a:t>, Bot</a:t>
            </a:r>
            <a:r>
              <a:rPr lang="ko-KR" altLang="en-US" dirty="0">
                <a:solidFill>
                  <a:schemeClr val="bg1"/>
                </a:solidFill>
              </a:rPr>
              <a:t>은 특정 </a:t>
            </a:r>
            <a:r>
              <a:rPr lang="en-US" altLang="ko-KR" dirty="0">
                <a:solidFill>
                  <a:schemeClr val="bg1"/>
                </a:solidFill>
              </a:rPr>
              <a:t>Network</a:t>
            </a:r>
            <a:r>
              <a:rPr lang="ko-KR" altLang="en-US" dirty="0">
                <a:solidFill>
                  <a:schemeClr val="bg1"/>
                </a:solidFill>
              </a:rPr>
              <a:t>가 비대하거나 작다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…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654FD8-FDCC-43B4-904D-96422CE59FBB}"/>
              </a:ext>
            </a:extLst>
          </p:cNvPr>
          <p:cNvSpPr txBox="1"/>
          <p:nvPr/>
        </p:nvSpPr>
        <p:spPr>
          <a:xfrm>
            <a:off x="907005" y="227804"/>
            <a:ext cx="6101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Network Analysis</a:t>
            </a:r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345A94F-3BDC-4232-8182-8B59DA64EE30}"/>
              </a:ext>
            </a:extLst>
          </p:cNvPr>
          <p:cNvGrpSpPr/>
          <p:nvPr/>
        </p:nvGrpSpPr>
        <p:grpSpPr>
          <a:xfrm>
            <a:off x="0" y="197027"/>
            <a:ext cx="1048627" cy="707886"/>
            <a:chOff x="-756690" y="363149"/>
            <a:chExt cx="1048627" cy="70788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1B068BF-46E0-4F6B-80BE-C8E5EDEE02D9}"/>
                </a:ext>
              </a:extLst>
            </p:cNvPr>
            <p:cNvSpPr txBox="1"/>
            <p:nvPr/>
          </p:nvSpPr>
          <p:spPr>
            <a:xfrm>
              <a:off x="-756690" y="363149"/>
              <a:ext cx="10486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Impact" panose="020B0806030902050204" pitchFamily="34" charset="0"/>
                  <a:ea typeface="산돌고딕B" panose="02030504000101010101" pitchFamily="18" charset="-127"/>
                  <a:cs typeface="조선일보명조" panose="02030304000000000000" pitchFamily="18" charset="-127"/>
                </a:rPr>
                <a:t>03</a:t>
              </a:r>
              <a:endParaRPr lang="ko-KR" altLang="en-US" sz="4000" dirty="0">
                <a:solidFill>
                  <a:schemeClr val="bg1"/>
                </a:solidFill>
                <a:latin typeface="Impact" panose="020B0806030902050204" pitchFamily="34" charset="0"/>
                <a:ea typeface="산돌고딕B" panose="02030504000101010101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6784E77-7E0B-4C1D-BEE8-D217D62E4F22}"/>
                </a:ext>
              </a:extLst>
            </p:cNvPr>
            <p:cNvCxnSpPr/>
            <p:nvPr/>
          </p:nvCxnSpPr>
          <p:spPr>
            <a:xfrm>
              <a:off x="-506828" y="989962"/>
              <a:ext cx="547812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045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70"/>
    </mc:Choice>
    <mc:Fallback xmlns="">
      <p:transition advTm="187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-1"/>
            <a:ext cx="11839575" cy="6659563"/>
          </a:xfrm>
          <a:prstGeom prst="rect">
            <a:avLst/>
          </a:prstGeom>
          <a:solidFill>
            <a:schemeClr val="tx1">
              <a:lumMod val="95000"/>
              <a:lumOff val="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48935" y="2821951"/>
            <a:ext cx="75417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512639853"/>
      </p:ext>
    </p:extLst>
  </p:cSld>
  <p:clrMapOvr>
    <a:masterClrMapping/>
  </p:clrMapOvr>
  <p:transition spd="slow" advTm="676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1839575" cy="6659563"/>
          </a:xfrm>
          <a:prstGeom prst="rect">
            <a:avLst/>
          </a:prstGeom>
          <a:solidFill>
            <a:schemeClr val="tx1">
              <a:lumMod val="95000"/>
              <a:lumOff val="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27804"/>
            <a:ext cx="3932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Raw Data</a:t>
            </a:r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197027"/>
            <a:ext cx="1048627" cy="707886"/>
            <a:chOff x="-756690" y="363149"/>
            <a:chExt cx="1048627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-756690" y="363149"/>
              <a:ext cx="10486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Impact" panose="020B0806030902050204" pitchFamily="34" charset="0"/>
                  <a:ea typeface="산돌고딕B" panose="02030504000101010101" pitchFamily="18" charset="-127"/>
                  <a:cs typeface="조선일보명조" panose="02030304000000000000" pitchFamily="18" charset="-127"/>
                </a:rPr>
                <a:t>01</a:t>
              </a:r>
              <a:endParaRPr lang="ko-KR" altLang="en-US" sz="4000" dirty="0">
                <a:solidFill>
                  <a:schemeClr val="bg1"/>
                </a:solidFill>
                <a:latin typeface="Impact" panose="020B0806030902050204" pitchFamily="34" charset="0"/>
                <a:ea typeface="산돌고딕B" panose="02030504000101010101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-506828" y="989962"/>
              <a:ext cx="547812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FD55F4-C439-46F4-90DA-91412B6AE519}"/>
              </a:ext>
            </a:extLst>
          </p:cNvPr>
          <p:cNvSpPr/>
          <p:nvPr/>
        </p:nvSpPr>
        <p:spPr>
          <a:xfrm>
            <a:off x="1090046" y="2981528"/>
            <a:ext cx="10219184" cy="1714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일자별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로그 파일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log_20100416.csv ~ log_20100430.csv),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총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15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파일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압축 해제 시 약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112G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용량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유저의 행위 등 게임 내에서 발생하는 이벤트들은 로그 아이디를 기준으로 나뉜다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 아이디 값에 따라 데이터의 각 컬럼에 기록되는 정보의 종류가 달라진다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3099EE-4AFD-4DBE-8AEC-24B024035430}"/>
              </a:ext>
            </a:extLst>
          </p:cNvPr>
          <p:cNvSpPr/>
          <p:nvPr/>
        </p:nvSpPr>
        <p:spPr>
          <a:xfrm>
            <a:off x="1090046" y="2008919"/>
            <a:ext cx="5918200" cy="6765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설명</a:t>
            </a:r>
          </a:p>
        </p:txBody>
      </p:sp>
    </p:spTree>
    <p:extLst>
      <p:ext uri="{BB962C8B-B14F-4D97-AF65-F5344CB8AC3E}">
        <p14:creationId xmlns:p14="http://schemas.microsoft.com/office/powerpoint/2010/main" val="1234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47"/>
    </mc:Choice>
    <mc:Fallback xmlns="">
      <p:transition advTm="454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1839575" cy="6659563"/>
          </a:xfrm>
          <a:prstGeom prst="rect">
            <a:avLst/>
          </a:prstGeom>
          <a:solidFill>
            <a:schemeClr val="tx1">
              <a:lumMod val="95000"/>
              <a:lumOff val="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27804"/>
            <a:ext cx="3932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Raw Data</a:t>
            </a:r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197027"/>
            <a:ext cx="1048627" cy="707886"/>
            <a:chOff x="-756690" y="363149"/>
            <a:chExt cx="1048627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-756690" y="363149"/>
              <a:ext cx="10486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Impact" panose="020B0806030902050204" pitchFamily="34" charset="0"/>
                  <a:ea typeface="산돌고딕B" panose="02030504000101010101" pitchFamily="18" charset="-127"/>
                  <a:cs typeface="조선일보명조" panose="02030304000000000000" pitchFamily="18" charset="-127"/>
                </a:rPr>
                <a:t>01</a:t>
              </a:r>
              <a:endParaRPr lang="ko-KR" altLang="en-US" sz="4000" dirty="0">
                <a:solidFill>
                  <a:schemeClr val="bg1"/>
                </a:solidFill>
                <a:latin typeface="Impact" panose="020B0806030902050204" pitchFamily="34" charset="0"/>
                <a:ea typeface="산돌고딕B" panose="02030504000101010101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-506828" y="989962"/>
              <a:ext cx="547812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38BB1A7A-D24D-488C-BEF8-D2AE60D13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" y="0"/>
            <a:ext cx="11839223" cy="665956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A2E0F13-0A15-4EEB-9514-D7B4B893631D}"/>
              </a:ext>
            </a:extLst>
          </p:cNvPr>
          <p:cNvSpPr/>
          <p:nvPr/>
        </p:nvSpPr>
        <p:spPr>
          <a:xfrm>
            <a:off x="1302589" y="1794294"/>
            <a:ext cx="577969" cy="4382219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39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47"/>
    </mc:Choice>
    <mc:Fallback xmlns="">
      <p:transition advTm="454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1839575" cy="6659563"/>
          </a:xfrm>
          <a:prstGeom prst="rect">
            <a:avLst/>
          </a:prstGeom>
          <a:solidFill>
            <a:schemeClr val="tx1">
              <a:lumMod val="95000"/>
              <a:lumOff val="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27804"/>
            <a:ext cx="3932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Raw Data</a:t>
            </a:r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197027"/>
            <a:ext cx="1048627" cy="707886"/>
            <a:chOff x="-756690" y="363149"/>
            <a:chExt cx="1048627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-756690" y="363149"/>
              <a:ext cx="10486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Impact" panose="020B0806030902050204" pitchFamily="34" charset="0"/>
                  <a:ea typeface="산돌고딕B" panose="02030504000101010101" pitchFamily="18" charset="-127"/>
                  <a:cs typeface="조선일보명조" panose="02030304000000000000" pitchFamily="18" charset="-127"/>
                </a:rPr>
                <a:t>01</a:t>
              </a:r>
              <a:endParaRPr lang="ko-KR" altLang="en-US" sz="4000" dirty="0">
                <a:solidFill>
                  <a:schemeClr val="bg1"/>
                </a:solidFill>
                <a:latin typeface="Impact" panose="020B0806030902050204" pitchFamily="34" charset="0"/>
                <a:ea typeface="산돌고딕B" panose="02030504000101010101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-506828" y="989962"/>
              <a:ext cx="547812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38BB1A7A-D24D-488C-BEF8-D2AE60D13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" y="0"/>
            <a:ext cx="11839223" cy="665956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A2E0F13-0A15-4EEB-9514-D7B4B893631D}"/>
              </a:ext>
            </a:extLst>
          </p:cNvPr>
          <p:cNvSpPr/>
          <p:nvPr/>
        </p:nvSpPr>
        <p:spPr>
          <a:xfrm>
            <a:off x="1311215" y="5184475"/>
            <a:ext cx="569343" cy="155276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63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47"/>
    </mc:Choice>
    <mc:Fallback xmlns="">
      <p:transition advTm="454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8625"/>
            <a:ext cx="11839575" cy="6659563"/>
          </a:xfrm>
          <a:prstGeom prst="rect">
            <a:avLst/>
          </a:prstGeom>
          <a:solidFill>
            <a:schemeClr val="tx1">
              <a:lumMod val="95000"/>
              <a:lumOff val="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87DD03-C27F-4BD1-ADE2-3F27024A19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378"/>
          <a:stretch/>
        </p:blipFill>
        <p:spPr>
          <a:xfrm>
            <a:off x="1419739" y="0"/>
            <a:ext cx="9251137" cy="66517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273E0C1-1DCB-42E1-B667-6044E0083CCC}"/>
              </a:ext>
            </a:extLst>
          </p:cNvPr>
          <p:cNvSpPr/>
          <p:nvPr/>
        </p:nvSpPr>
        <p:spPr>
          <a:xfrm>
            <a:off x="3260786" y="1716629"/>
            <a:ext cx="1423357" cy="493431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55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47"/>
    </mc:Choice>
    <mc:Fallback xmlns="">
      <p:transition advTm="454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1839575" cy="6659563"/>
          </a:xfrm>
          <a:prstGeom prst="rect">
            <a:avLst/>
          </a:prstGeom>
          <a:solidFill>
            <a:schemeClr val="tx1">
              <a:lumMod val="95000"/>
              <a:lumOff val="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27804"/>
            <a:ext cx="3932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Raw Data</a:t>
            </a:r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197027"/>
            <a:ext cx="1048627" cy="707886"/>
            <a:chOff x="-756690" y="363149"/>
            <a:chExt cx="1048627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-756690" y="363149"/>
              <a:ext cx="10486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Impact" panose="020B0806030902050204" pitchFamily="34" charset="0"/>
                  <a:ea typeface="산돌고딕B" panose="02030504000101010101" pitchFamily="18" charset="-127"/>
                  <a:cs typeface="조선일보명조" panose="02030304000000000000" pitchFamily="18" charset="-127"/>
                </a:rPr>
                <a:t>01</a:t>
              </a:r>
              <a:endParaRPr lang="ko-KR" altLang="en-US" sz="4000" dirty="0">
                <a:solidFill>
                  <a:schemeClr val="bg1"/>
                </a:solidFill>
                <a:latin typeface="Impact" panose="020B0806030902050204" pitchFamily="34" charset="0"/>
                <a:ea typeface="산돌고딕B" panose="02030504000101010101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-506828" y="989962"/>
              <a:ext cx="547812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38BB1A7A-D24D-488C-BEF8-D2AE60D13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" y="0"/>
            <a:ext cx="11839223" cy="665956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A2E0F13-0A15-4EEB-9514-D7B4B893631D}"/>
              </a:ext>
            </a:extLst>
          </p:cNvPr>
          <p:cNvSpPr/>
          <p:nvPr/>
        </p:nvSpPr>
        <p:spPr>
          <a:xfrm>
            <a:off x="1311215" y="5184475"/>
            <a:ext cx="569343" cy="155276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6C0D9-F821-4342-971B-5B9AEB4E8E18}"/>
              </a:ext>
            </a:extLst>
          </p:cNvPr>
          <p:cNvSpPr txBox="1"/>
          <p:nvPr/>
        </p:nvSpPr>
        <p:spPr>
          <a:xfrm>
            <a:off x="6133382" y="5370744"/>
            <a:ext cx="23722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종족  레벨  성별  직업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AC670E-75D0-4B2C-B0D6-93EF668989C3}"/>
              </a:ext>
            </a:extLst>
          </p:cNvPr>
          <p:cNvSpPr/>
          <p:nvPr/>
        </p:nvSpPr>
        <p:spPr>
          <a:xfrm>
            <a:off x="6208143" y="5184475"/>
            <a:ext cx="3789872" cy="155276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286898-CDD2-4FFB-9B34-25B471050BA1}"/>
              </a:ext>
            </a:extLst>
          </p:cNvPr>
          <p:cNvSpPr/>
          <p:nvPr/>
        </p:nvSpPr>
        <p:spPr>
          <a:xfrm>
            <a:off x="2385384" y="5184475"/>
            <a:ext cx="569343" cy="155276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08AAD9-FD18-4A05-905F-FF774AD41C05}"/>
              </a:ext>
            </a:extLst>
          </p:cNvPr>
          <p:cNvSpPr txBox="1"/>
          <p:nvPr/>
        </p:nvSpPr>
        <p:spPr>
          <a:xfrm>
            <a:off x="6396664" y="4211128"/>
            <a:ext cx="17224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획득 전 경험치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A6D788-AEDC-4566-BB26-D9B0458BDECF}"/>
              </a:ext>
            </a:extLst>
          </p:cNvPr>
          <p:cNvSpPr txBox="1"/>
          <p:nvPr/>
        </p:nvSpPr>
        <p:spPr>
          <a:xfrm>
            <a:off x="8103079" y="4209384"/>
            <a:ext cx="17224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획득 후 경험치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794236-4DD4-4E27-8004-DCB5EA7F5199}"/>
              </a:ext>
            </a:extLst>
          </p:cNvPr>
          <p:cNvSpPr txBox="1"/>
          <p:nvPr/>
        </p:nvSpPr>
        <p:spPr>
          <a:xfrm>
            <a:off x="9816861" y="4348701"/>
            <a:ext cx="17224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획득 경험치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1710973-104F-4A17-869D-6A49C1E4FC41}"/>
              </a:ext>
            </a:extLst>
          </p:cNvPr>
          <p:cNvCxnSpPr>
            <a:cxnSpLocks/>
          </p:cNvCxnSpPr>
          <p:nvPr/>
        </p:nvCxnSpPr>
        <p:spPr>
          <a:xfrm>
            <a:off x="7789653" y="4533367"/>
            <a:ext cx="868394" cy="58146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9D95271-C819-4E70-B156-0923A8D73E35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8964284" y="4578716"/>
            <a:ext cx="249673" cy="57476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2CAFC16-73A7-49B2-8DF9-0A40F6D4C43B}"/>
              </a:ext>
            </a:extLst>
          </p:cNvPr>
          <p:cNvCxnSpPr>
            <a:cxnSpLocks/>
          </p:cNvCxnSpPr>
          <p:nvPr/>
        </p:nvCxnSpPr>
        <p:spPr>
          <a:xfrm flipH="1">
            <a:off x="9872460" y="4711010"/>
            <a:ext cx="584348" cy="40382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F5D91F1-6E3B-436E-A161-C4A86CB8F243}"/>
              </a:ext>
            </a:extLst>
          </p:cNvPr>
          <p:cNvSpPr txBox="1"/>
          <p:nvPr/>
        </p:nvSpPr>
        <p:spPr>
          <a:xfrm>
            <a:off x="708664" y="4764849"/>
            <a:ext cx="13824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경험치 획득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D98785-EC66-4CE6-8DC5-9D96D41F262B}"/>
              </a:ext>
            </a:extLst>
          </p:cNvPr>
          <p:cNvSpPr txBox="1"/>
          <p:nvPr/>
        </p:nvSpPr>
        <p:spPr>
          <a:xfrm>
            <a:off x="2570687" y="4758463"/>
            <a:ext cx="121808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계정번호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19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47"/>
    </mc:Choice>
    <mc:Fallback xmlns="">
      <p:transition advTm="454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-1"/>
            <a:ext cx="11839575" cy="6659563"/>
          </a:xfrm>
          <a:prstGeom prst="rect">
            <a:avLst/>
          </a:prstGeom>
          <a:solidFill>
            <a:schemeClr val="tx1">
              <a:lumMod val="95000"/>
              <a:lumOff val="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27804"/>
            <a:ext cx="3932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Raw Data</a:t>
            </a:r>
            <a:endParaRPr lang="ko-KR" altLang="en-US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197027"/>
            <a:ext cx="1048627" cy="707886"/>
            <a:chOff x="-756690" y="363149"/>
            <a:chExt cx="1048627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-756690" y="363149"/>
              <a:ext cx="10486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Impact" panose="020B0806030902050204" pitchFamily="34" charset="0"/>
                  <a:ea typeface="산돌고딕B" panose="02030504000101010101" pitchFamily="18" charset="-127"/>
                  <a:cs typeface="조선일보명조" panose="02030304000000000000" pitchFamily="18" charset="-127"/>
                </a:rPr>
                <a:t>01</a:t>
              </a:r>
              <a:endParaRPr lang="ko-KR" altLang="en-US" sz="4000" dirty="0">
                <a:solidFill>
                  <a:schemeClr val="bg1"/>
                </a:solidFill>
                <a:latin typeface="Impact" panose="020B0806030902050204" pitchFamily="34" charset="0"/>
                <a:ea typeface="산돌고딕B" panose="02030504000101010101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-506828" y="989962"/>
              <a:ext cx="547812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3099EE-4AFD-4DBE-8AEC-24B024035430}"/>
              </a:ext>
            </a:extLst>
          </p:cNvPr>
          <p:cNvSpPr/>
          <p:nvPr/>
        </p:nvSpPr>
        <p:spPr>
          <a:xfrm>
            <a:off x="973438" y="1166436"/>
            <a:ext cx="5918200" cy="6765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주요 </a:t>
            </a:r>
            <a:r>
              <a:rPr lang="en-US" altLang="ko-KR" sz="28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log_id</a:t>
            </a:r>
            <a:endParaRPr lang="ko-KR" altLang="en-US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8EAFE69-6913-4E9B-BB73-3EBE836BC0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116142"/>
              </p:ext>
            </p:extLst>
          </p:nvPr>
        </p:nvGraphicFramePr>
        <p:xfrm>
          <a:off x="1973260" y="2194445"/>
          <a:ext cx="7893052" cy="33223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73263">
                  <a:extLst>
                    <a:ext uri="{9D8B030D-6E8A-4147-A177-3AD203B41FA5}">
                      <a16:colId xmlns:a16="http://schemas.microsoft.com/office/drawing/2014/main" val="631173368"/>
                    </a:ext>
                  </a:extLst>
                </a:gridCol>
                <a:gridCol w="1973263">
                  <a:extLst>
                    <a:ext uri="{9D8B030D-6E8A-4147-A177-3AD203B41FA5}">
                      <a16:colId xmlns:a16="http://schemas.microsoft.com/office/drawing/2014/main" val="734475948"/>
                    </a:ext>
                  </a:extLst>
                </a:gridCol>
                <a:gridCol w="1973263">
                  <a:extLst>
                    <a:ext uri="{9D8B030D-6E8A-4147-A177-3AD203B41FA5}">
                      <a16:colId xmlns:a16="http://schemas.microsoft.com/office/drawing/2014/main" val="2920943311"/>
                    </a:ext>
                  </a:extLst>
                </a:gridCol>
                <a:gridCol w="1973263">
                  <a:extLst>
                    <a:ext uri="{9D8B030D-6E8A-4147-A177-3AD203B41FA5}">
                      <a16:colId xmlns:a16="http://schemas.microsoft.com/office/drawing/2014/main" val="1208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log_id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log_id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037538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103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87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월드입장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캐릭터 사망</a:t>
                      </a:r>
                    </a:p>
                  </a:txBody>
                  <a:tcPr marL="137160" marR="0" marT="0" marB="0" anchor="ctr"/>
                </a:tc>
                <a:extLst>
                  <a:ext uri="{0D108BD9-81ED-4DB2-BD59-A6C34878D82A}">
                    <a16:rowId xmlns:a16="http://schemas.microsoft.com/office/drawing/2014/main" val="2904507136"/>
                  </a:ext>
                </a:extLst>
              </a:tr>
              <a:tr h="258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104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월드퇴장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부활</a:t>
                      </a:r>
                    </a:p>
                  </a:txBody>
                  <a:tcPr marL="137160" marR="0" marT="0" marB="0" anchor="ctr"/>
                </a:tc>
                <a:extLst>
                  <a:ext uri="{0D108BD9-81ED-4DB2-BD59-A6C34878D82A}">
                    <a16:rowId xmlns:a16="http://schemas.microsoft.com/office/drawing/2014/main" val="1453622658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113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레벨변경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시공 이용</a:t>
                      </a:r>
                    </a:p>
                  </a:txBody>
                  <a:tcPr marL="137160" marR="0" marT="0" marB="0" anchor="ctr"/>
                </a:tc>
                <a:extLst>
                  <a:ext uri="{0D108BD9-81ED-4DB2-BD59-A6C34878D82A}">
                    <a16:rowId xmlns:a16="http://schemas.microsoft.com/office/drawing/2014/main" val="1330370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118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앉기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아이템 생성</a:t>
                      </a:r>
                    </a:p>
                  </a:txBody>
                  <a:tcPr marL="137160" marR="0" marT="0" marB="0" anchor="ctr"/>
                </a:tc>
                <a:extLst>
                  <a:ext uri="{0D108BD9-81ED-4DB2-BD59-A6C34878D82A}">
                    <a16:rowId xmlns:a16="http://schemas.microsoft.com/office/drawing/2014/main" val="2155778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125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파티초대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아이템 획득</a:t>
                      </a:r>
                      <a:endParaRPr lang="en-US" altLang="ko-KR" sz="1800" b="0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37160" marR="0" marT="0" marB="0" anchor="ctr"/>
                </a:tc>
                <a:extLst>
                  <a:ext uri="{0D108BD9-81ED-4DB2-BD59-A6C34878D82A}">
                    <a16:rowId xmlns:a16="http://schemas.microsoft.com/office/drawing/2014/main" val="3561265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파티해산</a:t>
                      </a:r>
                    </a:p>
                  </a:txBody>
                  <a:tcPr marL="13716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거래 주기</a:t>
                      </a:r>
                    </a:p>
                  </a:txBody>
                  <a:tcPr marL="137160" marR="0" marT="0" marB="0" anchor="ctr"/>
                </a:tc>
                <a:extLst>
                  <a:ext uri="{0D108BD9-81ED-4DB2-BD59-A6C34878D82A}">
                    <a16:rowId xmlns:a16="http://schemas.microsoft.com/office/drawing/2014/main" val="346646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PC</a:t>
                      </a:r>
                      <a:r>
                        <a:rPr lang="ko-KR" alt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에게 죽음</a:t>
                      </a:r>
                    </a:p>
                  </a:txBody>
                  <a:tcPr marL="13716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거래 받기</a:t>
                      </a:r>
                    </a:p>
                  </a:txBody>
                  <a:tcPr marL="137160" marR="0" marT="0" marB="0" anchor="ctr"/>
                </a:tc>
                <a:extLst>
                  <a:ext uri="{0D108BD9-81ED-4DB2-BD59-A6C34878D82A}">
                    <a16:rowId xmlns:a16="http://schemas.microsoft.com/office/drawing/2014/main" val="801557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NPC</a:t>
                      </a:r>
                      <a:r>
                        <a:rPr lang="ko-KR" alt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에게 죽음</a:t>
                      </a:r>
                    </a:p>
                  </a:txBody>
                  <a:tcPr marL="13716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605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레기온</a:t>
                      </a:r>
                      <a:r>
                        <a:rPr lang="ko-KR" alt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가입</a:t>
                      </a:r>
                    </a:p>
                  </a:txBody>
                  <a:tcPr marL="137160" marR="0" marT="0" marB="0" anchor="ctr"/>
                </a:tc>
                <a:extLst>
                  <a:ext uri="{0D108BD9-81ED-4DB2-BD59-A6C34878D82A}">
                    <a16:rowId xmlns:a16="http://schemas.microsoft.com/office/drawing/2014/main" val="2827176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030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47"/>
    </mc:Choice>
    <mc:Fallback xmlns="">
      <p:transition advTm="4547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418</TotalTime>
  <Words>1024</Words>
  <Application>Microsoft Office PowerPoint</Application>
  <PresentationFormat>사용자 지정</PresentationFormat>
  <Paragraphs>380</Paragraphs>
  <Slides>39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52" baseType="lpstr">
      <vt:lpstr>나눔스퀘어라운드 Bold</vt:lpstr>
      <vt:lpstr>맑은 고딕</vt:lpstr>
      <vt:lpstr>나눔스퀘어 Bold</vt:lpstr>
      <vt:lpstr>Arial</vt:lpstr>
      <vt:lpstr>조선일보명조</vt:lpstr>
      <vt:lpstr>Wingdings</vt:lpstr>
      <vt:lpstr>나눔스퀘어라운드 Regular</vt:lpstr>
      <vt:lpstr>Calibri</vt:lpstr>
      <vt:lpstr>Impact</vt:lpstr>
      <vt:lpstr>나눔스퀘어</vt:lpstr>
      <vt:lpstr>나눔고딕 ExtraBold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김혜린</dc:creator>
  <cp:lastModifiedBy>염정운</cp:lastModifiedBy>
  <cp:revision>258</cp:revision>
  <dcterms:created xsi:type="dcterms:W3CDTF">2016-05-21T05:11:42Z</dcterms:created>
  <dcterms:modified xsi:type="dcterms:W3CDTF">2019-11-01T10:15:50Z</dcterms:modified>
</cp:coreProperties>
</file>